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384" r:id="rId2"/>
    <p:sldId id="256" r:id="rId3"/>
    <p:sldId id="257" r:id="rId4"/>
    <p:sldId id="258" r:id="rId5"/>
    <p:sldId id="307" r:id="rId6"/>
    <p:sldId id="383" r:id="rId7"/>
    <p:sldId id="308" r:id="rId8"/>
    <p:sldId id="382" r:id="rId9"/>
    <p:sldId id="305" r:id="rId10"/>
    <p:sldId id="265" r:id="rId11"/>
    <p:sldId id="367" r:id="rId12"/>
    <p:sldId id="368" r:id="rId13"/>
    <p:sldId id="311" r:id="rId14"/>
    <p:sldId id="312" r:id="rId15"/>
    <p:sldId id="369" r:id="rId16"/>
    <p:sldId id="310" r:id="rId17"/>
    <p:sldId id="370" r:id="rId18"/>
    <p:sldId id="376" r:id="rId19"/>
    <p:sldId id="377" r:id="rId20"/>
    <p:sldId id="378" r:id="rId21"/>
    <p:sldId id="379" r:id="rId22"/>
    <p:sldId id="313" r:id="rId23"/>
    <p:sldId id="314" r:id="rId24"/>
    <p:sldId id="386" r:id="rId25"/>
    <p:sldId id="387" r:id="rId26"/>
    <p:sldId id="316" r:id="rId27"/>
    <p:sldId id="317" r:id="rId28"/>
    <p:sldId id="338" r:id="rId29"/>
    <p:sldId id="318" r:id="rId30"/>
    <p:sldId id="319" r:id="rId31"/>
    <p:sldId id="320" r:id="rId32"/>
    <p:sldId id="339" r:id="rId33"/>
    <p:sldId id="321" r:id="rId34"/>
    <p:sldId id="322" r:id="rId35"/>
    <p:sldId id="323" r:id="rId36"/>
    <p:sldId id="380" r:id="rId37"/>
    <p:sldId id="325" r:id="rId38"/>
    <p:sldId id="326" r:id="rId39"/>
    <p:sldId id="327" r:id="rId40"/>
    <p:sldId id="328" r:id="rId41"/>
    <p:sldId id="329" r:id="rId42"/>
    <p:sldId id="340" r:id="rId43"/>
    <p:sldId id="388" r:id="rId44"/>
    <p:sldId id="341" r:id="rId45"/>
    <p:sldId id="330" r:id="rId46"/>
    <p:sldId id="331" r:id="rId47"/>
    <p:sldId id="342" r:id="rId48"/>
    <p:sldId id="332" r:id="rId49"/>
    <p:sldId id="363" r:id="rId50"/>
    <p:sldId id="343" r:id="rId51"/>
    <p:sldId id="344" r:id="rId52"/>
    <p:sldId id="345" r:id="rId53"/>
    <p:sldId id="346" r:id="rId54"/>
    <p:sldId id="347" r:id="rId55"/>
    <p:sldId id="348" r:id="rId56"/>
    <p:sldId id="349" r:id="rId57"/>
    <p:sldId id="350" r:id="rId58"/>
    <p:sldId id="385" r:id="rId59"/>
    <p:sldId id="351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  <a:srgbClr val="000000"/>
    <a:srgbClr val="000048"/>
    <a:srgbClr val="00FFFF"/>
    <a:srgbClr val="33CCCC"/>
    <a:srgbClr val="FFFF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 snapToGrid="0">
      <p:cViewPr>
        <p:scale>
          <a:sx n="60" d="100"/>
          <a:sy n="60" d="100"/>
        </p:scale>
        <p:origin x="-61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4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8B83A75-5499-46FB-9B44-9FA0F9A72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CR-</a:t>
            </a:r>
            <a:fld id="{D2E5C109-5B7A-4926-BEE6-8836A56086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CR-</a:t>
            </a:r>
            <a:fld id="{BF0F3E6E-2280-48E2-AE5B-2579C29157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0713" y="133350"/>
            <a:ext cx="1944687" cy="5648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3475" y="133350"/>
            <a:ext cx="5684838" cy="5648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CR-</a:t>
            </a:r>
            <a:fld id="{24E578F8-849D-4F65-AB62-8F00087F76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3335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33475" y="1800225"/>
            <a:ext cx="3714750" cy="3981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00625" y="1800225"/>
            <a:ext cx="3714750" cy="39814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CR-</a:t>
            </a:r>
            <a:fld id="{981B79D8-68FD-49EB-AD32-A75EA95C83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3335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33475" y="1800225"/>
            <a:ext cx="3714750" cy="3981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625" y="1800225"/>
            <a:ext cx="3714750" cy="3981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CR-</a:t>
            </a:r>
            <a:fld id="{0348426F-4AA7-4060-8816-EF16426C70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3335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33475" y="1800225"/>
            <a:ext cx="7581900" cy="39814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CR-</a:t>
            </a:r>
            <a:fld id="{FAEDDE67-5CB8-46AC-AC47-4F141D0227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3335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3475" y="1800225"/>
            <a:ext cx="3714750" cy="3981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0625" y="1800225"/>
            <a:ext cx="3714750" cy="3981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CR-</a:t>
            </a:r>
            <a:fld id="{D8DB8488-8A4E-4ED0-B480-2F11576DA3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CR-</a:t>
            </a:r>
            <a:fld id="{5BB34DD3-E458-4169-82F7-C887DB7CF4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CR-</a:t>
            </a:r>
            <a:fld id="{F1F2912C-7369-4528-A9B2-0BCAF497E3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3475" y="1800225"/>
            <a:ext cx="3714750" cy="3981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625" y="1800225"/>
            <a:ext cx="3714750" cy="3981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CR-</a:t>
            </a:r>
            <a:fld id="{040AF73B-E483-41DE-A177-6013F26D58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CR-</a:t>
            </a:r>
            <a:fld id="{A0084A6B-BA14-4DC1-8EAD-C642FCE003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CR-</a:t>
            </a:r>
            <a:fld id="{A939CF05-668B-46E1-85C2-75C403F05A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CR-</a:t>
            </a:r>
            <a:fld id="{9CBB1D78-C3F3-43DD-9511-D3061F3E34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CR-</a:t>
            </a:r>
            <a:fld id="{99A0E106-367A-4FA3-80C8-A2E6AB25A5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CR-</a:t>
            </a:r>
            <a:fld id="{5D1F0B29-554D-42BE-A586-88A2384820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3475" y="1800225"/>
            <a:ext cx="75819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– Second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0375" y="6162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/>
              <a:t>Slide CR-</a:t>
            </a:r>
            <a:fld id="{95DDFA1F-4C2E-44F7-9FB9-F595D6FB4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13335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Font typeface="Arial" charset="0"/>
        <a:buChar char="•"/>
        <a:defRPr sz="3200" b="1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n-ea"/>
          <a:cs typeface="Times New Roman" pitchFamily="18" charset="0"/>
        </a:defRPr>
      </a:lvl1pPr>
      <a:lvl2pPr marL="4572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SzPct val="130000"/>
        <a:buFont typeface="Arial" charset="0"/>
        <a:defRPr sz="3200" b="1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038" y="1528763"/>
            <a:ext cx="6858000" cy="41465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LEADERSHIP II FOR FIRE AND EMS: STRATEGIES FOR PERSONAL SUCCESS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CREATIVITY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9A483BB4-5142-4C7B-96E1-5FA212D653D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2050" y="1387475"/>
            <a:ext cx="6819900" cy="2741613"/>
          </a:xfrm>
        </p:spPr>
        <p:txBody>
          <a:bodyPr/>
          <a:lstStyle/>
          <a:p>
            <a:pPr>
              <a:defRPr/>
            </a:pPr>
            <a:r>
              <a:rPr lang="en-US" sz="4400" dirty="0" smtClean="0">
                <a:solidFill>
                  <a:srgbClr val="FFFF99"/>
                </a:solidFill>
                <a:latin typeface="+mn-lt"/>
              </a:rPr>
              <a:t/>
            </a:r>
            <a:br>
              <a:rPr lang="en-US" sz="4400" dirty="0" smtClean="0">
                <a:solidFill>
                  <a:srgbClr val="FFFF99"/>
                </a:solidFill>
                <a:latin typeface="+mn-lt"/>
              </a:rPr>
            </a:br>
            <a:r>
              <a:rPr lang="en-US" sz="4400" dirty="0" smtClean="0">
                <a:latin typeface="+mn-lt"/>
              </a:rPr>
              <a:t>ABSOLUTELY!</a:t>
            </a:r>
            <a:r>
              <a:rPr lang="en-US" sz="4400" dirty="0" smtClean="0">
                <a:solidFill>
                  <a:srgbClr val="FFFF99"/>
                </a:solidFill>
                <a:latin typeface="+mn-lt"/>
              </a:rPr>
              <a:t>  </a:t>
            </a:r>
            <a:endParaRPr lang="en-US" sz="4400" dirty="0">
              <a:solidFill>
                <a:srgbClr val="FFFF99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483381EA-0A31-4292-9C61-D210DC8C66EA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1525" y="1804988"/>
            <a:ext cx="7553325" cy="242093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3600" dirty="0" smtClean="0">
                <a:latin typeface="+mj-lt"/>
              </a:rPr>
              <a:t>Do </a:t>
            </a:r>
            <a:r>
              <a:rPr lang="en-US" sz="3600" dirty="0">
                <a:latin typeface="+mj-lt"/>
              </a:rPr>
              <a:t>creativity and innovation have a place at the </a:t>
            </a:r>
            <a:r>
              <a:rPr lang="en-US" sz="3600" dirty="0" smtClean="0">
                <a:latin typeface="+mj-lt"/>
              </a:rPr>
              <a:t>Company Officer's (CO's) </a:t>
            </a:r>
            <a:r>
              <a:rPr lang="en-US" sz="3600" dirty="0">
                <a:latin typeface="+mj-lt"/>
              </a:rPr>
              <a:t>level?  </a:t>
            </a:r>
          </a:p>
        </p:txBody>
      </p:sp>
      <p:pic>
        <p:nvPicPr>
          <p:cNvPr id="159747" name="Picture 3" descr="MCj04337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3476625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59EB9715-EF28-4FB6-929C-A784FFF1320A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9091" y="1457325"/>
            <a:ext cx="8040412" cy="273685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3600" dirty="0" smtClean="0">
                <a:latin typeface="+mn-lt"/>
              </a:rPr>
              <a:t>How </a:t>
            </a:r>
            <a:r>
              <a:rPr lang="en-US" sz="3600" dirty="0">
                <a:latin typeface="+mn-lt"/>
              </a:rPr>
              <a:t>many in the room know of a device or idea that came from a </a:t>
            </a:r>
            <a:r>
              <a:rPr lang="en-US" sz="3600" dirty="0" smtClean="0">
                <a:latin typeface="+mn-lt"/>
              </a:rPr>
              <a:t>firefighter/emergency medical technician (EMT) </a:t>
            </a:r>
            <a:r>
              <a:rPr lang="en-US" sz="3600" dirty="0">
                <a:latin typeface="+mn-lt"/>
              </a:rPr>
              <a:t>that makes work easier or better?  </a:t>
            </a:r>
          </a:p>
        </p:txBody>
      </p:sp>
      <p:pic>
        <p:nvPicPr>
          <p:cNvPr id="160771" name="Picture 3" descr="MCj04337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6057" y="4249145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BB3F4CBA-8355-485C-B681-3CD32BECDE66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73238"/>
            <a:ext cx="7285037" cy="186848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3600" dirty="0" smtClean="0">
                <a:latin typeface="+mn-lt"/>
              </a:rPr>
              <a:t>Why </a:t>
            </a:r>
            <a:r>
              <a:rPr lang="en-US" sz="3600" dirty="0">
                <a:latin typeface="+mn-lt"/>
              </a:rPr>
              <a:t>is it important to foster creativity in fire service/EMS organization?  </a:t>
            </a:r>
          </a:p>
        </p:txBody>
      </p:sp>
      <p:pic>
        <p:nvPicPr>
          <p:cNvPr id="98307" name="Picture 3" descr="MCj04337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5013" y="3506788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720C4B53-3754-4009-AC2C-81E65E3C9690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6275" y="1709738"/>
            <a:ext cx="7112000" cy="276701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3600" dirty="0" smtClean="0">
                <a:latin typeface="+mn-lt"/>
              </a:rPr>
              <a:t>What </a:t>
            </a:r>
            <a:r>
              <a:rPr lang="en-US" sz="3600" dirty="0">
                <a:latin typeface="+mn-lt"/>
              </a:rPr>
              <a:t>are some examples of innovations which have reduced cost or increased productivity?  </a:t>
            </a:r>
          </a:p>
        </p:txBody>
      </p:sp>
      <p:pic>
        <p:nvPicPr>
          <p:cNvPr id="99331" name="Picture 3" descr="MCj04337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125" y="372745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5F09FC99-7642-454D-8D1C-589B59CA4B82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8650" y="1804988"/>
            <a:ext cx="7900988" cy="284638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3600" dirty="0" smtClean="0">
                <a:latin typeface="+mn-lt"/>
              </a:rPr>
              <a:t>What </a:t>
            </a:r>
            <a:r>
              <a:rPr lang="en-US" sz="3600" dirty="0">
                <a:latin typeface="+mn-lt"/>
              </a:rPr>
              <a:t>are some examples of how the fire service/EMS has adapted private sector practices to the public </a:t>
            </a:r>
            <a:r>
              <a:rPr lang="en-US" sz="3600" dirty="0" smtClean="0">
                <a:latin typeface="+mn-lt"/>
              </a:rPr>
              <a:t>sector? </a:t>
            </a:r>
            <a:endParaRPr lang="en-US" sz="3600" dirty="0">
              <a:latin typeface="+mn-lt"/>
            </a:endParaRPr>
          </a:p>
        </p:txBody>
      </p:sp>
      <p:pic>
        <p:nvPicPr>
          <p:cNvPr id="161795" name="Picture 3" descr="MCj04337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5875" y="39497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B3EC6112-A972-4E50-AC0E-FE3BE7F910F6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1"/>
          <p:cNvSpPr>
            <a:spLocks noGrp="1" noChangeArrowheads="1"/>
          </p:cNvSpPr>
          <p:nvPr>
            <p:ph type="title"/>
          </p:nvPr>
        </p:nvSpPr>
        <p:spPr>
          <a:xfrm>
            <a:off x="711200" y="173038"/>
            <a:ext cx="7943850" cy="11430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ffectLst/>
              </a:rPr>
              <a:t>DEBUNKING PREVALENT MYTHS</a:t>
            </a:r>
          </a:p>
        </p:txBody>
      </p:sp>
      <p:sp>
        <p:nvSpPr>
          <p:cNvPr id="96318" name="Rectangle 62"/>
          <p:cNvSpPr>
            <a:spLocks noGrp="1" noChangeArrowheads="1"/>
          </p:cNvSpPr>
          <p:nvPr>
            <p:ph type="body" idx="1"/>
          </p:nvPr>
        </p:nvSpPr>
        <p:spPr>
          <a:xfrm>
            <a:off x="282575" y="1816100"/>
            <a:ext cx="7016750" cy="3981450"/>
          </a:xfrm>
        </p:spPr>
        <p:txBody>
          <a:bodyPr/>
          <a:lstStyle/>
          <a:p>
            <a:pPr>
              <a:spcBef>
                <a:spcPts val="0"/>
              </a:spcBef>
              <a:buClrTx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Myth </a:t>
            </a:r>
            <a:r>
              <a:rPr lang="en-US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:  The </a:t>
            </a:r>
            <a:r>
              <a:rPr lang="en-US" dirty="0">
                <a:solidFill>
                  <a:srgbClr val="000000"/>
                </a:solidFill>
              </a:rPr>
              <a:t>more intelligent you are, </a:t>
            </a: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more creative you are. </a:t>
            </a:r>
          </a:p>
          <a:p>
            <a:pPr>
              <a:spcBef>
                <a:spcPts val="0"/>
              </a:spcBef>
              <a:buClrTx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Reality:  Creativity </a:t>
            </a:r>
            <a:r>
              <a:rPr lang="en-US" dirty="0">
                <a:solidFill>
                  <a:srgbClr val="000000"/>
                </a:solidFill>
              </a:rPr>
              <a:t>is not a function </a:t>
            </a:r>
            <a:r>
              <a:rPr lang="en-US" dirty="0" smtClean="0">
                <a:solidFill>
                  <a:srgbClr val="000000"/>
                </a:solidFill>
              </a:rPr>
              <a:t>of  intelligence</a:t>
            </a:r>
            <a:r>
              <a:rPr lang="en-US" dirty="0">
                <a:solidFill>
                  <a:srgbClr val="000000"/>
                </a:solidFill>
              </a:rPr>
              <a:t>.  Creativity </a:t>
            </a:r>
            <a:r>
              <a:rPr lang="en-US" dirty="0" smtClean="0">
                <a:solidFill>
                  <a:srgbClr val="000000"/>
                </a:solidFill>
              </a:rPr>
              <a:t>is seeing </a:t>
            </a:r>
            <a:r>
              <a:rPr lang="en-US" dirty="0">
                <a:solidFill>
                  <a:srgbClr val="000000"/>
                </a:solidFill>
              </a:rPr>
              <a:t>what everyone </a:t>
            </a:r>
            <a:r>
              <a:rPr lang="en-US" dirty="0" smtClean="0">
                <a:solidFill>
                  <a:srgbClr val="000000"/>
                </a:solidFill>
              </a:rPr>
              <a:t>else has </a:t>
            </a:r>
            <a:r>
              <a:rPr lang="en-US" dirty="0">
                <a:solidFill>
                  <a:srgbClr val="000000"/>
                </a:solidFill>
              </a:rPr>
              <a:t>seen and thinking </a:t>
            </a:r>
            <a:r>
              <a:rPr lang="en-US" dirty="0" smtClean="0">
                <a:solidFill>
                  <a:srgbClr val="000000"/>
                </a:solidFill>
              </a:rPr>
              <a:t>what no </a:t>
            </a:r>
            <a:r>
              <a:rPr lang="en-US" dirty="0">
                <a:solidFill>
                  <a:srgbClr val="000000"/>
                </a:solidFill>
              </a:rPr>
              <a:t>one else has thought.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Slide CR-</a:t>
            </a:r>
            <a:fld id="{71D988D2-73CC-4965-889B-B4F1552427A9}" type="slidenum">
              <a:rPr lang="en-US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>
          <a:xfrm>
            <a:off x="552450" y="228600"/>
            <a:ext cx="8307388" cy="1143000"/>
          </a:xfrm>
        </p:spPr>
        <p:txBody>
          <a:bodyPr/>
          <a:lstStyle/>
          <a:p>
            <a:pPr>
              <a:buClr>
                <a:srgbClr val="000066"/>
              </a:buClr>
            </a:pPr>
            <a:r>
              <a:rPr lang="en-US" sz="3600" smtClean="0">
                <a:solidFill>
                  <a:schemeClr val="tx1"/>
                </a:solidFill>
                <a:effectLst/>
              </a:rPr>
              <a:t>DEBUNKING PREVALENT MYTHS (cont'd)</a:t>
            </a:r>
          </a:p>
        </p:txBody>
      </p:sp>
      <p:sp>
        <p:nvSpPr>
          <p:cNvPr id="1628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07988" y="1482725"/>
            <a:ext cx="6338887" cy="4838700"/>
          </a:xfrm>
        </p:spPr>
        <p:txBody>
          <a:bodyPr/>
          <a:lstStyle/>
          <a:p>
            <a:pPr>
              <a:spcBef>
                <a:spcPts val="0"/>
              </a:spcBef>
              <a:buClrTx/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Myth </a:t>
            </a:r>
            <a:r>
              <a:rPr lang="en-US" sz="2800" dirty="0" smtClean="0">
                <a:solidFill>
                  <a:schemeClr val="tx1"/>
                </a:solidFill>
              </a:rPr>
              <a:t>2</a:t>
            </a:r>
            <a:r>
              <a:rPr lang="en-US" sz="2800" dirty="0" smtClean="0">
                <a:solidFill>
                  <a:schemeClr val="tx1"/>
                </a:solidFill>
              </a:rPr>
              <a:t>:  People </a:t>
            </a:r>
            <a:r>
              <a:rPr lang="en-US" sz="2800" dirty="0">
                <a:solidFill>
                  <a:schemeClr val="tx1"/>
                </a:solidFill>
              </a:rPr>
              <a:t>are born </a:t>
            </a:r>
            <a:r>
              <a:rPr lang="en-US" sz="2800" dirty="0" smtClean="0">
                <a:solidFill>
                  <a:schemeClr val="tx1"/>
                </a:solidFill>
              </a:rPr>
              <a:t>creative; creativity </a:t>
            </a:r>
            <a:r>
              <a:rPr lang="en-US" sz="2800" dirty="0">
                <a:solidFill>
                  <a:schemeClr val="tx1"/>
                </a:solidFill>
              </a:rPr>
              <a:t>cannot be </a:t>
            </a:r>
            <a:r>
              <a:rPr lang="en-US" sz="2800" dirty="0" smtClean="0">
                <a:solidFill>
                  <a:schemeClr val="tx1"/>
                </a:solidFill>
              </a:rPr>
              <a:t>learned. 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Tx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Reality:  It's </a:t>
            </a:r>
            <a:r>
              <a:rPr lang="en-US" sz="2800" dirty="0">
                <a:solidFill>
                  <a:schemeClr val="tx1"/>
                </a:solidFill>
              </a:rPr>
              <a:t>true.  People are born </a:t>
            </a:r>
            <a:r>
              <a:rPr lang="en-US" sz="2800" dirty="0" smtClean="0">
                <a:solidFill>
                  <a:schemeClr val="tx1"/>
                </a:solidFill>
              </a:rPr>
              <a:t>creative--that </a:t>
            </a:r>
            <a:r>
              <a:rPr lang="en-US" sz="2800" dirty="0">
                <a:solidFill>
                  <a:schemeClr val="tx1"/>
                </a:solidFill>
              </a:rPr>
              <a:t>is, all of us </a:t>
            </a:r>
            <a:r>
              <a:rPr lang="en-US" sz="2800" dirty="0" smtClean="0">
                <a:solidFill>
                  <a:schemeClr val="tx1"/>
                </a:solidFill>
              </a:rPr>
              <a:t>are</a:t>
            </a:r>
            <a:r>
              <a:rPr lang="en-US" sz="2800" dirty="0">
                <a:solidFill>
                  <a:schemeClr val="tx1"/>
                </a:solidFill>
              </a:rPr>
              <a:t>.  But we can acquire </a:t>
            </a:r>
            <a:r>
              <a:rPr lang="en-US" sz="2800" dirty="0" smtClean="0">
                <a:solidFill>
                  <a:schemeClr val="tx1"/>
                </a:solidFill>
              </a:rPr>
              <a:t>skills </a:t>
            </a:r>
            <a:r>
              <a:rPr lang="en-US" sz="2800" dirty="0">
                <a:solidFill>
                  <a:schemeClr val="tx1"/>
                </a:solidFill>
              </a:rPr>
              <a:t>to help us achieve our </a:t>
            </a:r>
            <a:r>
              <a:rPr lang="en-US" sz="2800" dirty="0" smtClean="0">
                <a:solidFill>
                  <a:schemeClr val="tx1"/>
                </a:solidFill>
              </a:rPr>
              <a:t>creative </a:t>
            </a:r>
            <a:r>
              <a:rPr lang="en-US" sz="2800" dirty="0">
                <a:solidFill>
                  <a:schemeClr val="tx1"/>
                </a:solidFill>
              </a:rPr>
              <a:t>potential.  Creativity </a:t>
            </a:r>
            <a:r>
              <a:rPr lang="en-US" sz="2800" dirty="0" smtClean="0">
                <a:solidFill>
                  <a:schemeClr val="tx1"/>
                </a:solidFill>
              </a:rPr>
              <a:t>can </a:t>
            </a:r>
            <a:r>
              <a:rPr lang="en-US" sz="2800" dirty="0">
                <a:solidFill>
                  <a:schemeClr val="tx1"/>
                </a:solidFill>
              </a:rPr>
              <a:t>be learned, much as </a:t>
            </a:r>
            <a:r>
              <a:rPr lang="en-US" sz="2800" dirty="0" smtClean="0">
                <a:solidFill>
                  <a:schemeClr val="tx1"/>
                </a:solidFill>
              </a:rPr>
              <a:t>tennis </a:t>
            </a:r>
            <a:r>
              <a:rPr lang="en-US" sz="2800" dirty="0">
                <a:solidFill>
                  <a:schemeClr val="tx1"/>
                </a:solidFill>
              </a:rPr>
              <a:t>and piano can be </a:t>
            </a:r>
            <a:r>
              <a:rPr lang="en-US" sz="2800" dirty="0" smtClean="0">
                <a:solidFill>
                  <a:schemeClr val="tx1"/>
                </a:solidFill>
              </a:rPr>
              <a:t>learned</a:t>
            </a:r>
            <a:r>
              <a:rPr lang="en-US" sz="2800" dirty="0">
                <a:solidFill>
                  <a:schemeClr val="tx1"/>
                </a:solidFill>
              </a:rPr>
              <a:t>.  Do you remember </a:t>
            </a:r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US" sz="2800" dirty="0">
                <a:solidFill>
                  <a:schemeClr val="tx1"/>
                </a:solidFill>
              </a:rPr>
              <a:t>first time you ever tried </a:t>
            </a:r>
            <a:r>
              <a:rPr lang="en-US" sz="2800" dirty="0" smtClean="0">
                <a:solidFill>
                  <a:schemeClr val="tx1"/>
                </a:solidFill>
              </a:rPr>
              <a:t>to </a:t>
            </a:r>
            <a:r>
              <a:rPr lang="en-US" sz="2800" dirty="0">
                <a:solidFill>
                  <a:schemeClr val="tx1"/>
                </a:solidFill>
              </a:rPr>
              <a:t>ride a bicycle?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Slide CR-</a:t>
            </a:r>
            <a:fld id="{BA125D22-5229-4D7A-8710-B1403C301F8B}" type="slidenum">
              <a:rPr lang="en-US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>
          <a:xfrm>
            <a:off x="520700" y="228600"/>
            <a:ext cx="8197850" cy="1143000"/>
          </a:xfrm>
        </p:spPr>
        <p:txBody>
          <a:bodyPr/>
          <a:lstStyle/>
          <a:p>
            <a:pPr>
              <a:buClr>
                <a:srgbClr val="000066"/>
              </a:buClr>
            </a:pPr>
            <a:r>
              <a:rPr lang="en-US" smtClean="0">
                <a:solidFill>
                  <a:schemeClr val="tx1"/>
                </a:solidFill>
                <a:effectLst/>
              </a:rPr>
              <a:t>DEBUNKING PREVALENT MYTHS (cont'd)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71488" y="1658938"/>
            <a:ext cx="6434137" cy="4533900"/>
          </a:xfrm>
        </p:spPr>
        <p:txBody>
          <a:bodyPr/>
          <a:lstStyle/>
          <a:p>
            <a:pPr>
              <a:spcBef>
                <a:spcPts val="0"/>
              </a:spcBef>
              <a:buClrTx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Myth </a:t>
            </a:r>
            <a:r>
              <a:rPr lang="en-US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:  Creative </a:t>
            </a:r>
            <a:r>
              <a:rPr lang="en-US" dirty="0">
                <a:solidFill>
                  <a:schemeClr val="tx1"/>
                </a:solidFill>
              </a:rPr>
              <a:t>ideas come in a </a:t>
            </a:r>
            <a:r>
              <a:rPr lang="en-US" dirty="0" smtClean="0">
                <a:solidFill>
                  <a:schemeClr val="tx1"/>
                </a:solidFill>
              </a:rPr>
              <a:t>flash</a:t>
            </a:r>
            <a:r>
              <a:rPr lang="en-US" dirty="0">
                <a:solidFill>
                  <a:schemeClr val="tx1"/>
                </a:solidFill>
              </a:rPr>
              <a:t>, like lightening bolts.</a:t>
            </a:r>
          </a:p>
          <a:p>
            <a:pPr>
              <a:spcBef>
                <a:spcPts val="0"/>
              </a:spcBef>
              <a:buClrTx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Reality:  Persistence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concentration </a:t>
            </a:r>
            <a:r>
              <a:rPr lang="en-US" dirty="0">
                <a:solidFill>
                  <a:schemeClr val="tx1"/>
                </a:solidFill>
              </a:rPr>
              <a:t>are keys to </a:t>
            </a:r>
            <a:r>
              <a:rPr lang="en-US" dirty="0" smtClean="0">
                <a:solidFill>
                  <a:schemeClr val="tx1"/>
                </a:solidFill>
              </a:rPr>
              <a:t>creativity</a:t>
            </a:r>
            <a:r>
              <a:rPr lang="en-US" dirty="0">
                <a:solidFill>
                  <a:schemeClr val="tx1"/>
                </a:solidFill>
              </a:rPr>
              <a:t>.  You </a:t>
            </a:r>
            <a:r>
              <a:rPr lang="en-US" dirty="0" smtClean="0">
                <a:solidFill>
                  <a:schemeClr val="tx1"/>
                </a:solidFill>
              </a:rPr>
              <a:t>can't </a:t>
            </a:r>
            <a:r>
              <a:rPr lang="en-US" dirty="0">
                <a:solidFill>
                  <a:schemeClr val="tx1"/>
                </a:solidFill>
              </a:rPr>
              <a:t>plant a </a:t>
            </a:r>
            <a:r>
              <a:rPr lang="en-US" dirty="0" smtClean="0">
                <a:solidFill>
                  <a:schemeClr val="tx1"/>
                </a:solidFill>
              </a:rPr>
              <a:t>garden </a:t>
            </a:r>
            <a:r>
              <a:rPr lang="en-US" dirty="0">
                <a:solidFill>
                  <a:schemeClr val="tx1"/>
                </a:solidFill>
              </a:rPr>
              <a:t>until you have </a:t>
            </a:r>
            <a:r>
              <a:rPr lang="en-US" dirty="0" smtClean="0">
                <a:solidFill>
                  <a:schemeClr val="tx1"/>
                </a:solidFill>
              </a:rPr>
              <a:t>prepared </a:t>
            </a:r>
            <a:r>
              <a:rPr lang="en-US" dirty="0">
                <a:solidFill>
                  <a:schemeClr val="tx1"/>
                </a:solidFill>
              </a:rPr>
              <a:t>the soil.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Slide CR-</a:t>
            </a:r>
            <a:fld id="{58A1E78B-BF09-47E7-A734-311F3E040518}" type="slidenum">
              <a:rPr lang="en-US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9738" y="1627188"/>
            <a:ext cx="6338887" cy="4533900"/>
          </a:xfrm>
        </p:spPr>
        <p:txBody>
          <a:bodyPr/>
          <a:lstStyle/>
          <a:p>
            <a:pPr>
              <a:spcBef>
                <a:spcPts val="0"/>
              </a:spcBef>
              <a:buClrTx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Myth </a:t>
            </a:r>
            <a:r>
              <a:rPr lang="en-US" dirty="0" smtClean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:  Creativity </a:t>
            </a:r>
            <a:r>
              <a:rPr lang="en-US" dirty="0">
                <a:solidFill>
                  <a:schemeClr val="tx1"/>
                </a:solidFill>
              </a:rPr>
              <a:t>is disruptive to </a:t>
            </a:r>
            <a:r>
              <a:rPr lang="en-US" dirty="0" smtClean="0">
                <a:solidFill>
                  <a:schemeClr val="tx1"/>
                </a:solidFill>
              </a:rPr>
              <a:t>the day-to-day </a:t>
            </a:r>
            <a:r>
              <a:rPr lang="en-US" dirty="0">
                <a:solidFill>
                  <a:schemeClr val="tx1"/>
                </a:solidFill>
              </a:rPr>
              <a:t>life of </a:t>
            </a:r>
            <a:r>
              <a:rPr lang="en-US" dirty="0" smtClean="0">
                <a:solidFill>
                  <a:schemeClr val="tx1"/>
                </a:solidFill>
              </a:rPr>
              <a:t>an organization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0"/>
              </a:spcBef>
              <a:buClrTx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Reality:  Successful </a:t>
            </a:r>
            <a:r>
              <a:rPr lang="en-US" dirty="0">
                <a:solidFill>
                  <a:schemeClr val="tx1"/>
                </a:solidFill>
              </a:rPr>
              <a:t>organizations are </a:t>
            </a:r>
            <a:r>
              <a:rPr lang="en-US" dirty="0" smtClean="0">
                <a:solidFill>
                  <a:schemeClr val="tx1"/>
                </a:solidFill>
              </a:rPr>
              <a:t>really </a:t>
            </a:r>
            <a:r>
              <a:rPr lang="en-US" dirty="0">
                <a:solidFill>
                  <a:schemeClr val="tx1"/>
                </a:solidFill>
              </a:rPr>
              <a:t>two parallel, mutually 	</a:t>
            </a:r>
            <a:r>
              <a:rPr lang="en-US" dirty="0" smtClean="0">
                <a:solidFill>
                  <a:schemeClr val="tx1"/>
                </a:solidFill>
              </a:rPr>
              <a:t>supportive organizations--one </a:t>
            </a:r>
            <a:r>
              <a:rPr lang="en-US" dirty="0">
                <a:solidFill>
                  <a:schemeClr val="tx1"/>
                </a:solidFill>
              </a:rPr>
              <a:t>innovative, one </a:t>
            </a:r>
            <a:r>
              <a:rPr lang="en-US" dirty="0" smtClean="0">
                <a:solidFill>
                  <a:schemeClr val="tx1"/>
                </a:solidFill>
              </a:rPr>
              <a:t>routine. 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Remember </a:t>
            </a:r>
            <a:r>
              <a:rPr lang="en-US" dirty="0">
                <a:solidFill>
                  <a:schemeClr val="tx1"/>
                </a:solidFill>
              </a:rPr>
              <a:t>that every </a:t>
            </a:r>
            <a:r>
              <a:rPr lang="en-US" dirty="0" smtClean="0">
                <a:solidFill>
                  <a:schemeClr val="tx1"/>
                </a:solidFill>
              </a:rPr>
              <a:t>routine </a:t>
            </a:r>
            <a:r>
              <a:rPr lang="en-US" dirty="0">
                <a:solidFill>
                  <a:schemeClr val="tx1"/>
                </a:solidFill>
              </a:rPr>
              <a:t>was once </a:t>
            </a:r>
            <a:r>
              <a:rPr lang="en-US" dirty="0" smtClean="0">
                <a:solidFill>
                  <a:schemeClr val="tx1"/>
                </a:solidFill>
              </a:rPr>
              <a:t>an innovation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Slide CR-</a:t>
            </a:r>
            <a:fld id="{BE01CDE3-80EE-4CBD-BB6E-67CFFFDF939D}" type="slidenum">
              <a:rPr lang="en-US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title"/>
          </p:nvPr>
        </p:nvSpPr>
        <p:spPr>
          <a:xfrm>
            <a:off x="520700" y="228600"/>
            <a:ext cx="8197850" cy="1143000"/>
          </a:xfrm>
        </p:spPr>
        <p:txBody>
          <a:bodyPr/>
          <a:lstStyle/>
          <a:p>
            <a:pPr>
              <a:buClr>
                <a:srgbClr val="000066"/>
              </a:buClr>
            </a:pPr>
            <a:r>
              <a:rPr lang="en-US" smtClean="0">
                <a:solidFill>
                  <a:schemeClr val="tx1"/>
                </a:solidFill>
                <a:effectLst/>
              </a:rPr>
              <a:t>DEBUNKING PREVALENT MYTHS (cont'd)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831975" y="47625"/>
            <a:ext cx="7210425" cy="1314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8650" y="1643063"/>
            <a:ext cx="8183563" cy="3981450"/>
          </a:xfrm>
        </p:spPr>
        <p:txBody>
          <a:bodyPr/>
          <a:lstStyle/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dirty="0"/>
              <a:t>The </a:t>
            </a:r>
            <a:r>
              <a:rPr lang="en-US" dirty="0" smtClean="0"/>
              <a:t>students </a:t>
            </a:r>
            <a:r>
              <a:rPr lang="en-US" dirty="0"/>
              <a:t>will:</a:t>
            </a:r>
          </a:p>
          <a:p>
            <a:pPr marL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/>
              <a:t>Define creativity and </a:t>
            </a:r>
            <a:r>
              <a:rPr lang="en-US" dirty="0" smtClean="0"/>
              <a:t>innovation.</a:t>
            </a:r>
            <a:endParaRPr lang="en-US" dirty="0"/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/>
              <a:t>Identify the importance of creativity and innovation in </a:t>
            </a:r>
            <a:r>
              <a:rPr lang="en-US" dirty="0" smtClean="0"/>
              <a:t>fire/emergency medical services (EMS) organizations.</a:t>
            </a:r>
            <a:endParaRPr lang="en-US" dirty="0"/>
          </a:p>
          <a:p>
            <a:pPr marL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/>
              <a:t>Analyze the elements of </a:t>
            </a:r>
            <a:r>
              <a:rPr lang="en-US" dirty="0" smtClean="0"/>
              <a:t>creativity.</a:t>
            </a:r>
            <a:endParaRPr lang="en-US" dirty="0"/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/>
              <a:t>Identify the five steps of the creative </a:t>
            </a:r>
            <a:r>
              <a:rPr lang="en-US" dirty="0" smtClean="0"/>
              <a:t>process.</a:t>
            </a:r>
            <a:endParaRPr lang="en-US" dirty="0"/>
          </a:p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8E1E6D04-22B4-4AC2-896F-26247B3BB0DA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7363" y="1941513"/>
            <a:ext cx="6748462" cy="4143375"/>
          </a:xfrm>
        </p:spPr>
        <p:txBody>
          <a:bodyPr/>
          <a:lstStyle/>
          <a:p>
            <a:pPr>
              <a:spcBef>
                <a:spcPts val="0"/>
              </a:spcBef>
              <a:buClrTx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Myth </a:t>
            </a:r>
            <a:r>
              <a:rPr lang="en-US" dirty="0" smtClean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:  Creativity </a:t>
            </a:r>
            <a:r>
              <a:rPr lang="en-US" dirty="0">
                <a:solidFill>
                  <a:schemeClr val="tx1"/>
                </a:solidFill>
              </a:rPr>
              <a:t>is a luxury; it </a:t>
            </a:r>
            <a:r>
              <a:rPr lang="en-US" dirty="0" smtClean="0">
                <a:solidFill>
                  <a:schemeClr val="tx1"/>
                </a:solidFill>
              </a:rPr>
              <a:t>should </a:t>
            </a:r>
            <a:r>
              <a:rPr lang="en-US" dirty="0">
                <a:solidFill>
                  <a:schemeClr val="tx1"/>
                </a:solidFill>
              </a:rPr>
              <a:t>be encouraged only </a:t>
            </a:r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chemeClr val="tx1"/>
                </a:solidFill>
              </a:rPr>
              <a:t>times of abundance.</a:t>
            </a:r>
          </a:p>
          <a:p>
            <a:pPr>
              <a:spcBef>
                <a:spcPts val="0"/>
              </a:spcBef>
              <a:buClrTx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Reality:  When </a:t>
            </a:r>
            <a:r>
              <a:rPr lang="en-US" dirty="0">
                <a:solidFill>
                  <a:schemeClr val="tx1"/>
                </a:solidFill>
              </a:rPr>
              <a:t>you </a:t>
            </a:r>
            <a:r>
              <a:rPr lang="en-US" dirty="0" smtClean="0">
                <a:solidFill>
                  <a:schemeClr val="tx1"/>
                </a:solidFill>
              </a:rPr>
              <a:t>don't </a:t>
            </a:r>
            <a:r>
              <a:rPr lang="en-US" dirty="0">
                <a:solidFill>
                  <a:schemeClr val="tx1"/>
                </a:solidFill>
              </a:rPr>
              <a:t>have money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throw at a problem you </a:t>
            </a:r>
            <a:r>
              <a:rPr lang="en-US" dirty="0" smtClean="0">
                <a:solidFill>
                  <a:schemeClr val="tx1"/>
                </a:solidFill>
              </a:rPr>
              <a:t>need to </a:t>
            </a:r>
            <a:r>
              <a:rPr lang="en-US" dirty="0">
                <a:solidFill>
                  <a:schemeClr val="tx1"/>
                </a:solidFill>
              </a:rPr>
              <a:t>be more </a:t>
            </a:r>
            <a:r>
              <a:rPr lang="en-US" dirty="0" smtClean="0">
                <a:solidFill>
                  <a:schemeClr val="tx1"/>
                </a:solidFill>
              </a:rPr>
              <a:t>creative.  Necessity </a:t>
            </a:r>
            <a:r>
              <a:rPr lang="en-US" dirty="0">
                <a:solidFill>
                  <a:schemeClr val="tx1"/>
                </a:solidFill>
              </a:rPr>
              <a:t>is the mother </a:t>
            </a:r>
            <a:r>
              <a:rPr lang="en-US" dirty="0" smtClean="0">
                <a:solidFill>
                  <a:schemeClr val="tx1"/>
                </a:solidFill>
              </a:rPr>
              <a:t>of invention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Slide CR-</a:t>
            </a:r>
            <a:fld id="{A7A77AD2-8FE7-49C6-B092-C378A3400FA7}" type="slidenum">
              <a:rPr lang="en-US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>
          <a:xfrm>
            <a:off x="520700" y="228600"/>
            <a:ext cx="8197850" cy="1143000"/>
          </a:xfrm>
        </p:spPr>
        <p:txBody>
          <a:bodyPr/>
          <a:lstStyle/>
          <a:p>
            <a:pPr>
              <a:buClr>
                <a:srgbClr val="000066"/>
              </a:buClr>
            </a:pPr>
            <a:r>
              <a:rPr lang="en-US" smtClean="0">
                <a:solidFill>
                  <a:schemeClr val="tx1"/>
                </a:solidFill>
                <a:effectLst/>
              </a:rPr>
              <a:t>DEBUNKING PREVALENT MYTHS (cont'd)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66700" y="1531938"/>
            <a:ext cx="6686550" cy="4876800"/>
          </a:xfrm>
        </p:spPr>
        <p:txBody>
          <a:bodyPr/>
          <a:lstStyle/>
          <a:p>
            <a:pPr>
              <a:spcBef>
                <a:spcPts val="0"/>
              </a:spcBef>
              <a:buClrTx/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Myth </a:t>
            </a:r>
            <a:r>
              <a:rPr lang="en-US" sz="2800" dirty="0" smtClean="0">
                <a:solidFill>
                  <a:schemeClr val="tx1"/>
                </a:solidFill>
              </a:rPr>
              <a:t>6</a:t>
            </a:r>
            <a:r>
              <a:rPr lang="en-US" sz="2800" dirty="0" smtClean="0">
                <a:solidFill>
                  <a:schemeClr val="tx1"/>
                </a:solidFill>
              </a:rPr>
              <a:t>:  True </a:t>
            </a:r>
            <a:r>
              <a:rPr lang="en-US" sz="2800" dirty="0">
                <a:solidFill>
                  <a:schemeClr val="tx1"/>
                </a:solidFill>
              </a:rPr>
              <a:t>creativity is found </a:t>
            </a:r>
            <a:r>
              <a:rPr lang="en-US" sz="2800" dirty="0" smtClean="0">
                <a:solidFill>
                  <a:schemeClr val="tx1"/>
                </a:solidFill>
              </a:rPr>
              <a:t>primarily </a:t>
            </a:r>
            <a:r>
              <a:rPr lang="en-US" sz="2800" dirty="0">
                <a:solidFill>
                  <a:schemeClr val="tx1"/>
                </a:solidFill>
              </a:rPr>
              <a:t>in the arts and has </a:t>
            </a:r>
            <a:r>
              <a:rPr lang="en-US" sz="2800" dirty="0" smtClean="0">
                <a:solidFill>
                  <a:schemeClr val="tx1"/>
                </a:solidFill>
              </a:rPr>
              <a:t>little </a:t>
            </a:r>
            <a:r>
              <a:rPr lang="en-US" sz="2800" dirty="0">
                <a:solidFill>
                  <a:schemeClr val="tx1"/>
                </a:solidFill>
              </a:rPr>
              <a:t>practical business </a:t>
            </a:r>
            <a:r>
              <a:rPr lang="en-US" sz="2800" dirty="0" smtClean="0">
                <a:solidFill>
                  <a:schemeClr val="tx1"/>
                </a:solidFill>
              </a:rPr>
              <a:t>application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0"/>
              </a:spcBef>
              <a:buClrTx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Reality:  According </a:t>
            </a:r>
            <a:r>
              <a:rPr lang="en-US" sz="2800" dirty="0">
                <a:solidFill>
                  <a:schemeClr val="tx1"/>
                </a:solidFill>
              </a:rPr>
              <a:t>to </a:t>
            </a:r>
            <a:r>
              <a:rPr lang="en-US" sz="2800" dirty="0" smtClean="0">
                <a:solidFill>
                  <a:schemeClr val="tx1"/>
                </a:solidFill>
              </a:rPr>
              <a:t>Princeton's Creative </a:t>
            </a:r>
            <a:r>
              <a:rPr lang="en-US" sz="2800" dirty="0">
                <a:solidFill>
                  <a:schemeClr val="tx1"/>
                </a:solidFill>
              </a:rPr>
              <a:t>Research, Inc</a:t>
            </a:r>
            <a:r>
              <a:rPr lang="en-US" sz="2800" dirty="0" smtClean="0">
                <a:solidFill>
                  <a:schemeClr val="tx1"/>
                </a:solidFill>
              </a:rPr>
              <a:t>., 80 percent </a:t>
            </a:r>
            <a:r>
              <a:rPr lang="en-US" sz="2800" dirty="0">
                <a:solidFill>
                  <a:schemeClr val="tx1"/>
                </a:solidFill>
              </a:rPr>
              <a:t>of corporate sales are </a:t>
            </a:r>
            <a:r>
              <a:rPr lang="en-US" sz="2800" dirty="0" smtClean="0">
                <a:solidFill>
                  <a:schemeClr val="tx1"/>
                </a:solidFill>
              </a:rPr>
              <a:t>from </a:t>
            </a:r>
            <a:r>
              <a:rPr lang="en-US" sz="2800" dirty="0">
                <a:solidFill>
                  <a:schemeClr val="tx1"/>
                </a:solidFill>
              </a:rPr>
              <a:t>products developed or </a:t>
            </a:r>
            <a:r>
              <a:rPr lang="en-US" sz="2800" dirty="0" smtClean="0">
                <a:solidFill>
                  <a:schemeClr val="tx1"/>
                </a:solidFill>
              </a:rPr>
              <a:t>modified </a:t>
            </a:r>
            <a:r>
              <a:rPr lang="en-US" sz="2800" dirty="0">
                <a:solidFill>
                  <a:schemeClr val="tx1"/>
                </a:solidFill>
              </a:rPr>
              <a:t>within the last 20 </a:t>
            </a:r>
            <a:r>
              <a:rPr lang="en-US" sz="2800" dirty="0" smtClean="0">
                <a:solidFill>
                  <a:schemeClr val="tx1"/>
                </a:solidFill>
              </a:rPr>
              <a:t>years</a:t>
            </a:r>
            <a:r>
              <a:rPr lang="en-US" sz="2800" dirty="0">
                <a:solidFill>
                  <a:schemeClr val="tx1"/>
                </a:solidFill>
              </a:rPr>
              <a:t>.  Forty percent </a:t>
            </a:r>
            <a:r>
              <a:rPr lang="en-US" sz="2800" dirty="0" smtClean="0">
                <a:solidFill>
                  <a:schemeClr val="tx1"/>
                </a:solidFill>
              </a:rPr>
              <a:t>of </a:t>
            </a:r>
            <a:r>
              <a:rPr lang="en-US" sz="2800" dirty="0">
                <a:solidFill>
                  <a:schemeClr val="tx1"/>
                </a:solidFill>
              </a:rPr>
              <a:t>the gross </a:t>
            </a:r>
            <a:r>
              <a:rPr lang="en-US" sz="2800" dirty="0" smtClean="0">
                <a:solidFill>
                  <a:schemeClr val="tx1"/>
                </a:solidFill>
              </a:rPr>
              <a:t>national product </a:t>
            </a:r>
            <a:r>
              <a:rPr lang="en-US" sz="2800" dirty="0">
                <a:solidFill>
                  <a:schemeClr val="tx1"/>
                </a:solidFill>
              </a:rPr>
              <a:t>is attributable </a:t>
            </a:r>
            <a:r>
              <a:rPr lang="en-US" sz="2800" dirty="0" smtClean="0">
                <a:solidFill>
                  <a:schemeClr val="tx1"/>
                </a:solidFill>
              </a:rPr>
              <a:t>to research </a:t>
            </a:r>
            <a:r>
              <a:rPr lang="en-US" sz="2800" dirty="0">
                <a:solidFill>
                  <a:schemeClr val="tx1"/>
                </a:solidFill>
              </a:rPr>
              <a:t>and development </a:t>
            </a:r>
            <a:r>
              <a:rPr lang="en-US" sz="2800" dirty="0" smtClean="0">
                <a:solidFill>
                  <a:schemeClr val="tx1"/>
                </a:solidFill>
              </a:rPr>
              <a:t>during </a:t>
            </a:r>
            <a:r>
              <a:rPr lang="en-US" sz="2800" dirty="0">
                <a:solidFill>
                  <a:schemeClr val="tx1"/>
                </a:solidFill>
              </a:rPr>
              <a:t>the past 25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Slide CR-</a:t>
            </a:r>
            <a:fld id="{8CE5C770-C4AF-4532-B0AA-0AC8A817786D}" type="slidenum">
              <a:rPr lang="en-US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/>
          </p:nvPr>
        </p:nvSpPr>
        <p:spPr>
          <a:xfrm>
            <a:off x="520700" y="228600"/>
            <a:ext cx="8197850" cy="1143000"/>
          </a:xfrm>
        </p:spPr>
        <p:txBody>
          <a:bodyPr/>
          <a:lstStyle/>
          <a:p>
            <a:pPr>
              <a:buClr>
                <a:srgbClr val="000066"/>
              </a:buClr>
            </a:pPr>
            <a:r>
              <a:rPr lang="en-US" sz="3600" smtClean="0">
                <a:solidFill>
                  <a:schemeClr val="tx1"/>
                </a:solidFill>
                <a:effectLst/>
              </a:rPr>
              <a:t>DEBUNKING PREVALENT MYTHS (cont'd)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4" descr="MPj043855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325" y="1260475"/>
            <a:ext cx="3465513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70" name="Rectangle 18"/>
          <p:cNvSpPr>
            <a:spLocks noGrp="1" noChangeArrowheads="1"/>
          </p:cNvSpPr>
          <p:nvPr>
            <p:ph type="title"/>
          </p:nvPr>
        </p:nvSpPr>
        <p:spPr>
          <a:xfrm>
            <a:off x="693738" y="228600"/>
            <a:ext cx="7961312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ELEMENTS OF CREATIVITY</a:t>
            </a:r>
            <a:endParaRPr lang="en-US" dirty="0">
              <a:effectLst>
                <a:outerShdw blurRad="38100" dist="38100" dir="2700000" algn="tl">
                  <a:srgbClr val="666633"/>
                </a:outerShdw>
              </a:effectLst>
            </a:endParaRPr>
          </a:p>
        </p:txBody>
      </p:sp>
      <p:sp>
        <p:nvSpPr>
          <p:cNvPr id="100371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503238" y="1752600"/>
            <a:ext cx="5645150" cy="4476750"/>
          </a:xfrm>
        </p:spPr>
        <p:txBody>
          <a:bodyPr/>
          <a:lstStyle/>
          <a:p>
            <a:pPr marL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/>
              <a:t>Element </a:t>
            </a:r>
            <a:r>
              <a:rPr lang="en-US" dirty="0" smtClean="0"/>
              <a:t>1</a:t>
            </a:r>
            <a:r>
              <a:rPr lang="en-US" dirty="0"/>
              <a:t>:  </a:t>
            </a:r>
            <a:r>
              <a:rPr lang="en-US" dirty="0" smtClean="0">
                <a:solidFill>
                  <a:srgbClr val="FF3300"/>
                </a:solidFill>
              </a:rPr>
              <a:t>Fluency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Quantity </a:t>
            </a:r>
            <a:r>
              <a:rPr lang="en-US" dirty="0"/>
              <a:t>of </a:t>
            </a:r>
            <a:r>
              <a:rPr lang="en-US" dirty="0" smtClean="0"/>
              <a:t>ideas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More ideas--more potential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Average </a:t>
            </a:r>
            <a:r>
              <a:rPr lang="en-US" dirty="0"/>
              <a:t>number of responses in a four minute period is around </a:t>
            </a:r>
            <a:r>
              <a:rPr lang="en-US" dirty="0" smtClean="0"/>
              <a:t>22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Typical </a:t>
            </a:r>
            <a:r>
              <a:rPr lang="en-US" dirty="0"/>
              <a:t>range is from 8 to 32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68400F01-FE56-4B29-89FF-99AC6F109935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MPj043855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993775"/>
            <a:ext cx="3468687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7588" y="2005013"/>
            <a:ext cx="4972050" cy="3981450"/>
          </a:xfrm>
        </p:spPr>
        <p:txBody>
          <a:bodyPr/>
          <a:lstStyle/>
          <a:p>
            <a:pPr marL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/>
              <a:t>Element </a:t>
            </a:r>
            <a:r>
              <a:rPr lang="en-US" dirty="0" smtClean="0"/>
              <a:t>2</a:t>
            </a:r>
            <a:r>
              <a:rPr lang="en-US" dirty="0"/>
              <a:t>:  </a:t>
            </a:r>
            <a:r>
              <a:rPr lang="en-US" dirty="0" smtClean="0">
                <a:solidFill>
                  <a:srgbClr val="FF3300"/>
                </a:solidFill>
              </a:rPr>
              <a:t>Flexibility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Let </a:t>
            </a:r>
            <a:r>
              <a:rPr lang="en-US" dirty="0"/>
              <a:t>go of preconceived </a:t>
            </a:r>
            <a:r>
              <a:rPr lang="en-US" dirty="0" smtClean="0"/>
              <a:t>categories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Break </a:t>
            </a:r>
            <a:r>
              <a:rPr lang="en-US" dirty="0"/>
              <a:t>through mental </a:t>
            </a:r>
            <a:r>
              <a:rPr lang="en-US" dirty="0" smtClean="0"/>
              <a:t>barriers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Generate </a:t>
            </a:r>
            <a:r>
              <a:rPr lang="en-US" dirty="0"/>
              <a:t>ideas in different </a:t>
            </a:r>
            <a:r>
              <a:rPr lang="en-US" dirty="0" smtClean="0"/>
              <a:t> categories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Practice </a:t>
            </a:r>
            <a:r>
              <a:rPr lang="en-US" dirty="0"/>
              <a:t>free association</a:t>
            </a:r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title"/>
          </p:nvPr>
        </p:nvSpPr>
        <p:spPr>
          <a:xfrm>
            <a:off x="614363" y="354013"/>
            <a:ext cx="819785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ELEMENTS OF CREATIVITY (cont'd)</a:t>
            </a:r>
            <a:endParaRPr lang="en-US" dirty="0">
              <a:effectLst>
                <a:outerShdw blurRad="38100" dist="38100" dir="2700000" algn="tl">
                  <a:srgbClr val="666633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283742AF-361A-4B3C-AE2E-361B096D1021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CR-</a:t>
            </a:r>
            <a:fld id="{35D356CA-5FC7-4AAE-AF0E-A5969221748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2560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2349500"/>
            <a:ext cx="7361238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CR-</a:t>
            </a:r>
            <a:fld id="{7DBABEE4-BD51-4938-8F0D-523F5AB1C9D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8413" y="1419225"/>
            <a:ext cx="4589462" cy="4287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4525" y="2225675"/>
            <a:ext cx="4999038" cy="2787650"/>
          </a:xfrm>
        </p:spPr>
        <p:txBody>
          <a:bodyPr/>
          <a:lstStyle/>
          <a:p>
            <a:pPr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/>
              <a:t>Element </a:t>
            </a:r>
            <a:r>
              <a:rPr lang="en-US" dirty="0" smtClean="0"/>
              <a:t>3</a:t>
            </a:r>
            <a:r>
              <a:rPr lang="en-US" dirty="0"/>
              <a:t>:  </a:t>
            </a:r>
            <a:r>
              <a:rPr lang="en-US" dirty="0" smtClean="0">
                <a:solidFill>
                  <a:srgbClr val="FF3300"/>
                </a:solidFill>
              </a:rPr>
              <a:t>Originality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Generate </a:t>
            </a:r>
            <a:r>
              <a:rPr lang="en-US" dirty="0"/>
              <a:t>unusual </a:t>
            </a:r>
            <a:r>
              <a:rPr lang="en-US" dirty="0" smtClean="0"/>
              <a:t>ideas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Fewer </a:t>
            </a:r>
            <a:r>
              <a:rPr lang="en-US" dirty="0"/>
              <a:t>times it appears, more original idea is</a:t>
            </a:r>
          </a:p>
          <a:p>
            <a:pPr lvl="1">
              <a:spcBef>
                <a:spcPts val="0"/>
              </a:spcBef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C1218DE3-BC2F-4FD7-BAB3-B392483DC302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>
          <a:xfrm>
            <a:off x="520700" y="354013"/>
            <a:ext cx="819785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ELEMENTS OF CREATIVITY (cont'd)</a:t>
            </a:r>
            <a:endParaRPr lang="en-US" dirty="0">
              <a:effectLst>
                <a:outerShdw blurRad="38100" dist="38100" dir="2700000" algn="tl">
                  <a:srgbClr val="666633"/>
                </a:outerShdw>
              </a:effectLst>
            </a:endParaRPr>
          </a:p>
        </p:txBody>
      </p:sp>
      <p:pic>
        <p:nvPicPr>
          <p:cNvPr id="27653" name="Picture 8" descr="MPj043855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7525" y="946150"/>
            <a:ext cx="3467100" cy="518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7" descr="MPj043855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8" y="1143000"/>
            <a:ext cx="3452812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6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621088" y="2162175"/>
            <a:ext cx="4953000" cy="3244850"/>
          </a:xfrm>
        </p:spPr>
        <p:txBody>
          <a:bodyPr/>
          <a:lstStyle/>
          <a:p>
            <a:pPr marL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/>
              <a:t>Element </a:t>
            </a:r>
            <a:r>
              <a:rPr lang="en-US" dirty="0" smtClean="0"/>
              <a:t>4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3300"/>
                </a:solidFill>
              </a:rPr>
              <a:t>Awareness 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See </a:t>
            </a:r>
            <a:r>
              <a:rPr lang="en-US" dirty="0"/>
              <a:t>with your mind and imagination as well as your eyes </a:t>
            </a:r>
            <a:endParaRPr lang="en-US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See </a:t>
            </a:r>
            <a:r>
              <a:rPr lang="en-US" dirty="0"/>
              <a:t>possibilities, not just reality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C244BD66-0259-41F3-B813-8576B410DAD2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>
          <a:xfrm>
            <a:off x="520700" y="354013"/>
            <a:ext cx="819785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ELEMENTS OF CREATIVITY (cont'd)</a:t>
            </a:r>
            <a:endParaRPr lang="en-US" dirty="0">
              <a:effectLst>
                <a:outerShdw blurRad="38100" dist="38100" dir="2700000" algn="tl">
                  <a:srgbClr val="666633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9738" y="1852613"/>
            <a:ext cx="7489825" cy="1600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3600" dirty="0" smtClean="0">
                <a:latin typeface="+mn-lt"/>
              </a:rPr>
              <a:t>What </a:t>
            </a:r>
            <a:r>
              <a:rPr lang="en-US" sz="3600" dirty="0">
                <a:latin typeface="+mn-lt"/>
              </a:rPr>
              <a:t>are some examples of awareness?  </a:t>
            </a:r>
          </a:p>
        </p:txBody>
      </p:sp>
      <p:pic>
        <p:nvPicPr>
          <p:cNvPr id="128003" name="Picture 3" descr="MCj04337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6163" y="3208338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ADA51A9B-6F3D-400E-B7D5-D8B7D861CDDF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" descr="MPj043855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2113" y="1430338"/>
            <a:ext cx="3435350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92188" y="2132013"/>
            <a:ext cx="4610100" cy="2613025"/>
          </a:xfrm>
        </p:spPr>
        <p:txBody>
          <a:bodyPr/>
          <a:lstStyle/>
          <a:p>
            <a:pPr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/>
              <a:t>Element </a:t>
            </a:r>
            <a:r>
              <a:rPr lang="en-US" dirty="0" smtClean="0"/>
              <a:t>5</a:t>
            </a:r>
            <a:r>
              <a:rPr lang="en-US" dirty="0"/>
              <a:t>:  </a:t>
            </a:r>
            <a:r>
              <a:rPr lang="en-US" dirty="0" smtClean="0">
                <a:solidFill>
                  <a:srgbClr val="FF3300"/>
                </a:solidFill>
              </a:rPr>
              <a:t>Drive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Willingness </a:t>
            </a:r>
            <a:r>
              <a:rPr lang="en-US" dirty="0"/>
              <a:t>to try and try again </a:t>
            </a:r>
            <a:endParaRPr lang="en-US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Refusal </a:t>
            </a:r>
            <a:r>
              <a:rPr lang="en-US" dirty="0"/>
              <a:t>to give up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82AA5A7C-F153-46EE-BC06-5DB19F9FDB79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>
          <a:xfrm>
            <a:off x="520700" y="354013"/>
            <a:ext cx="819785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ELEMENTS OF CREATIVITY</a:t>
            </a:r>
            <a:br>
              <a:rPr lang="en-US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(cont'd)</a:t>
            </a:r>
            <a:endParaRPr lang="en-US" dirty="0">
              <a:effectLst>
                <a:outerShdw blurRad="38100" dist="38100" dir="2700000" algn="tl">
                  <a:srgbClr val="666633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1475" y="47625"/>
            <a:ext cx="7210425" cy="1314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OBJECTIVES (cont'd)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1688" y="1595438"/>
            <a:ext cx="7581900" cy="3981450"/>
          </a:xfrm>
        </p:spPr>
        <p:txBody>
          <a:bodyPr/>
          <a:lstStyle/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/>
              <a:t>Evaluate personal blocks to </a:t>
            </a:r>
            <a:r>
              <a:rPr lang="en-US" dirty="0" smtClean="0"/>
              <a:t>creativity.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Identify </a:t>
            </a:r>
            <a:r>
              <a:rPr lang="en-US" dirty="0"/>
              <a:t>ways of fostering creativity in </a:t>
            </a:r>
            <a:r>
              <a:rPr lang="en-US" dirty="0" smtClean="0"/>
              <a:t>subordinates.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Identify </a:t>
            </a:r>
            <a:r>
              <a:rPr lang="en-US" dirty="0"/>
              <a:t>effective techniques for selling new </a:t>
            </a:r>
            <a:r>
              <a:rPr lang="en-US" dirty="0" smtClean="0"/>
              <a:t>ideas.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Develop </a:t>
            </a:r>
            <a:r>
              <a:rPr lang="en-US" dirty="0"/>
              <a:t>strategies to enhance creative leadership </a:t>
            </a:r>
            <a:r>
              <a:rPr lang="en-US" dirty="0" smtClean="0"/>
              <a:t>traits.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1383087F-BD2D-46A3-9028-5C873A9A2EC5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CREATIVE PROCESS</a:t>
            </a:r>
            <a:endParaRPr lang="en-US" dirty="0"/>
          </a:p>
        </p:txBody>
      </p:sp>
      <p:sp>
        <p:nvSpPr>
          <p:cNvPr id="1065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30200" y="1689100"/>
            <a:ext cx="7931150" cy="3981450"/>
          </a:xfrm>
        </p:spPr>
        <p:txBody>
          <a:bodyPr/>
          <a:lstStyle/>
          <a:p>
            <a:pPr marL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/>
              <a:t>Where new ideas come </a:t>
            </a:r>
            <a:r>
              <a:rPr lang="en-US" dirty="0" smtClean="0"/>
              <a:t>from--someone </a:t>
            </a:r>
            <a:r>
              <a:rPr lang="en-US" dirty="0"/>
              <a:t>suddenly </a:t>
            </a:r>
            <a:r>
              <a:rPr lang="en-US" dirty="0" smtClean="0"/>
              <a:t>discovers:</a:t>
            </a:r>
          </a:p>
          <a:p>
            <a:pPr marL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New </a:t>
            </a:r>
            <a:r>
              <a:rPr lang="en-US" dirty="0"/>
              <a:t>combination of existing ideas </a:t>
            </a:r>
            <a:endParaRPr lang="en-US" dirty="0" smtClean="0"/>
          </a:p>
          <a:p>
            <a:pPr marL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Adaptation </a:t>
            </a:r>
            <a:r>
              <a:rPr lang="en-US" dirty="0"/>
              <a:t>of existing ideas </a:t>
            </a:r>
          </a:p>
        </p:txBody>
      </p:sp>
      <p:pic>
        <p:nvPicPr>
          <p:cNvPr id="31748" name="Picture 7" descr="MCj043958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7075" y="3249613"/>
            <a:ext cx="3336925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36DDD978-FE84-44CA-9759-ECF48F75F180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CREATIVE PROCESS</a:t>
            </a:r>
            <a:br>
              <a:rPr lang="en-US" dirty="0" smtClean="0"/>
            </a:br>
            <a:r>
              <a:rPr lang="en-US" dirty="0" smtClean="0"/>
              <a:t>(cont'd)</a:t>
            </a:r>
            <a:endParaRPr lang="en-US" dirty="0"/>
          </a:p>
        </p:txBody>
      </p:sp>
      <p:sp>
        <p:nvSpPr>
          <p:cNvPr id="1075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01688" y="1547813"/>
            <a:ext cx="7900987" cy="3981450"/>
          </a:xfrm>
        </p:spPr>
        <p:txBody>
          <a:bodyPr/>
          <a:lstStyle/>
          <a:p>
            <a:pPr marL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/>
              <a:t>Steps leading to new </a:t>
            </a:r>
            <a:r>
              <a:rPr lang="en-US" dirty="0" smtClean="0"/>
              <a:t>ideas:  </a:t>
            </a:r>
          </a:p>
          <a:p>
            <a:pPr marL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Preparation</a:t>
            </a:r>
          </a:p>
          <a:p>
            <a:pPr lvl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–</a:t>
            </a:r>
            <a:r>
              <a:rPr lang="en-US" dirty="0" smtClean="0"/>
              <a:t> Initial </a:t>
            </a:r>
            <a:r>
              <a:rPr lang="en-US" dirty="0"/>
              <a:t>awareness of need/potential for improvement </a:t>
            </a:r>
            <a:endParaRPr lang="en-US" dirty="0" smtClean="0"/>
          </a:p>
          <a:p>
            <a:pPr lvl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smtClean="0"/>
              <a:t>Scoping </a:t>
            </a:r>
            <a:r>
              <a:rPr lang="en-US" dirty="0"/>
              <a:t>out of situation </a:t>
            </a:r>
            <a:endParaRPr lang="en-US" dirty="0" smtClean="0"/>
          </a:p>
          <a:p>
            <a:pPr lvl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smtClean="0"/>
              <a:t>Laying </a:t>
            </a:r>
            <a:r>
              <a:rPr lang="en-US" dirty="0"/>
              <a:t>groundwork for </a:t>
            </a:r>
            <a:r>
              <a:rPr lang="en-US" dirty="0" smtClean="0"/>
              <a:t>creativity</a:t>
            </a:r>
          </a:p>
          <a:p>
            <a:pPr lvl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smtClean="0"/>
              <a:t>Similar </a:t>
            </a:r>
            <a:r>
              <a:rPr lang="en-US" dirty="0"/>
              <a:t>to problem identification phase, but more intuitive and less logical </a:t>
            </a:r>
            <a:endParaRPr lang="en-US" dirty="0" smtClean="0"/>
          </a:p>
          <a:p>
            <a:pPr lvl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smtClean="0"/>
              <a:t>Mental </a:t>
            </a:r>
            <a:r>
              <a:rPr lang="en-US" dirty="0"/>
              <a:t>definition of your purpose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536BB72C-934F-4200-9E10-A72420BCC9B5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6313" y="1800225"/>
            <a:ext cx="6953250" cy="267652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3600" dirty="0" smtClean="0">
                <a:latin typeface="+mn-lt"/>
              </a:rPr>
              <a:t>Does </a:t>
            </a:r>
            <a:r>
              <a:rPr lang="en-US" sz="3600" dirty="0">
                <a:latin typeface="+mn-lt"/>
              </a:rPr>
              <a:t>this ever happen to you on the job in your department?  </a:t>
            </a:r>
          </a:p>
        </p:txBody>
      </p:sp>
      <p:pic>
        <p:nvPicPr>
          <p:cNvPr id="129027" name="Picture 3" descr="MCj04337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3475" y="3341688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C5F66A28-D1FD-496F-8803-F312DBBD0E23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5" y="0"/>
            <a:ext cx="9159875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8" name="Rectangle 14"/>
          <p:cNvSpPr>
            <a:spLocks noGrp="1" noChangeArrowheads="1"/>
          </p:cNvSpPr>
          <p:nvPr>
            <p:ph type="title"/>
          </p:nvPr>
        </p:nvSpPr>
        <p:spPr>
          <a:xfrm>
            <a:off x="1152525" y="228600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CREATIVE PROCESS</a:t>
            </a:r>
            <a:br>
              <a:rPr lang="en-US" dirty="0" smtClean="0"/>
            </a:br>
            <a:r>
              <a:rPr lang="en-US" dirty="0" smtClean="0"/>
              <a:t>(cont'd)</a:t>
            </a:r>
            <a:endParaRPr lang="en-US" dirty="0"/>
          </a:p>
        </p:txBody>
      </p:sp>
      <p:sp>
        <p:nvSpPr>
          <p:cNvPr id="108559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849313" y="1657350"/>
            <a:ext cx="7581900" cy="3981450"/>
          </a:xfrm>
        </p:spPr>
        <p:txBody>
          <a:bodyPr/>
          <a:lstStyle/>
          <a:p>
            <a:pPr marL="0">
              <a:spcBef>
                <a:spcPts val="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/>
              <a:t>Concentration</a:t>
            </a:r>
            <a:endParaRPr lang="en-US" dirty="0"/>
          </a:p>
          <a:p>
            <a:pPr lvl="1">
              <a:spcBef>
                <a:spcPts val="0"/>
              </a:spcBef>
              <a:buSzPct val="100000"/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–</a:t>
            </a:r>
            <a:r>
              <a:rPr lang="en-US" dirty="0" smtClean="0"/>
              <a:t> Become </a:t>
            </a:r>
            <a:r>
              <a:rPr lang="en-US" dirty="0"/>
              <a:t>absorbed in generating </a:t>
            </a:r>
            <a:r>
              <a:rPr lang="en-US" dirty="0" smtClean="0"/>
              <a:t>ideas</a:t>
            </a:r>
          </a:p>
          <a:p>
            <a:pPr lvl="1" indent="-457200">
              <a:spcBef>
                <a:spcPts val="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/>
              <a:t>Incubation </a:t>
            </a:r>
          </a:p>
          <a:p>
            <a:pPr lvl="1">
              <a:spcBef>
                <a:spcPts val="0"/>
              </a:spcBef>
              <a:buSzPct val="100000"/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smtClean="0"/>
              <a:t>When </a:t>
            </a:r>
            <a:r>
              <a:rPr lang="en-US" dirty="0"/>
              <a:t>ideas run out, leave it alone for awhile. </a:t>
            </a:r>
            <a:endParaRPr lang="en-US" dirty="0" smtClean="0"/>
          </a:p>
          <a:p>
            <a:pPr lvl="1">
              <a:spcBef>
                <a:spcPts val="0"/>
              </a:spcBef>
              <a:buSzPct val="100000"/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smtClean="0"/>
              <a:t>Sleep </a:t>
            </a:r>
            <a:r>
              <a:rPr lang="en-US" dirty="0"/>
              <a:t>on it!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A65CB2D6-FFC9-4E34-8258-1A360E74E1B6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3" descr="MPj043877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9650"/>
            <a:ext cx="9018588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8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57188" y="1374775"/>
            <a:ext cx="5003800" cy="3981450"/>
          </a:xfrm>
        </p:spPr>
        <p:txBody>
          <a:bodyPr/>
          <a:lstStyle/>
          <a:p>
            <a:pPr marL="0">
              <a:spcBef>
                <a:spcPts val="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400" dirty="0" smtClean="0"/>
              <a:t>Illumination </a:t>
            </a:r>
            <a:endParaRPr lang="en-US" sz="2400" dirty="0"/>
          </a:p>
          <a:p>
            <a:pPr lvl="1">
              <a:spcBef>
                <a:spcPts val="0"/>
              </a:spcBef>
              <a:buSzPct val="100000"/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–</a:t>
            </a:r>
            <a:r>
              <a:rPr lang="en-US" sz="2400" dirty="0" smtClean="0"/>
              <a:t> The "light bulb" </a:t>
            </a:r>
            <a:r>
              <a:rPr lang="en-US" sz="2400" dirty="0"/>
              <a:t>goes </a:t>
            </a:r>
            <a:r>
              <a:rPr lang="en-US" sz="2400" dirty="0" smtClean="0"/>
              <a:t>on</a:t>
            </a:r>
          </a:p>
          <a:p>
            <a:pPr lvl="1">
              <a:spcBef>
                <a:spcPts val="0"/>
              </a:spcBef>
              <a:buSzPct val="100000"/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– </a:t>
            </a:r>
            <a:r>
              <a:rPr lang="en-US" sz="2400" dirty="0" smtClean="0"/>
              <a:t>The "AHA" phase--getting </a:t>
            </a:r>
            <a:r>
              <a:rPr lang="en-US" sz="2400" dirty="0"/>
              <a:t>the </a:t>
            </a:r>
            <a:r>
              <a:rPr lang="en-US" sz="2400" dirty="0" smtClean="0"/>
              <a:t>answer</a:t>
            </a:r>
          </a:p>
          <a:p>
            <a:pPr lvl="1">
              <a:spcBef>
                <a:spcPts val="0"/>
              </a:spcBef>
              <a:buSzPct val="100000"/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– </a:t>
            </a:r>
            <a:r>
              <a:rPr lang="en-US" sz="2400" dirty="0" smtClean="0"/>
              <a:t>Feeling </a:t>
            </a:r>
            <a:r>
              <a:rPr lang="en-US" sz="2400" dirty="0"/>
              <a:t>or a hunch</a:t>
            </a:r>
          </a:p>
          <a:p>
            <a:pPr lvl="1" indent="-457200">
              <a:spcBef>
                <a:spcPts val="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400" dirty="0" smtClean="0"/>
              <a:t>Verification/Production</a:t>
            </a:r>
          </a:p>
          <a:p>
            <a:pPr lvl="1">
              <a:spcBef>
                <a:spcPts val="0"/>
              </a:spcBef>
              <a:buSzPct val="100000"/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– </a:t>
            </a:r>
            <a:r>
              <a:rPr lang="en-US" sz="2400" dirty="0" smtClean="0"/>
              <a:t>Testing </a:t>
            </a:r>
            <a:r>
              <a:rPr lang="en-US" sz="2400" dirty="0"/>
              <a:t>the idea </a:t>
            </a:r>
            <a:endParaRPr lang="en-US" sz="2400" dirty="0" smtClean="0"/>
          </a:p>
          <a:p>
            <a:pPr lvl="1">
              <a:spcBef>
                <a:spcPts val="0"/>
              </a:spcBef>
              <a:buSzPct val="100000"/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– </a:t>
            </a:r>
            <a:r>
              <a:rPr lang="en-US" sz="2400" dirty="0" smtClean="0"/>
              <a:t>Talking </a:t>
            </a:r>
            <a:r>
              <a:rPr lang="en-US" sz="2400" dirty="0"/>
              <a:t>about the idea with others </a:t>
            </a:r>
            <a:endParaRPr lang="en-US" sz="2400" dirty="0" smtClean="0"/>
          </a:p>
          <a:p>
            <a:pPr lvl="1">
              <a:spcBef>
                <a:spcPts val="0"/>
              </a:spcBef>
              <a:buSzPct val="100000"/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– </a:t>
            </a:r>
            <a:r>
              <a:rPr lang="en-US" sz="2400" dirty="0" smtClean="0"/>
              <a:t>Trying </a:t>
            </a:r>
            <a:r>
              <a:rPr lang="en-US" sz="2400" dirty="0"/>
              <a:t>out the solution to see if it works </a:t>
            </a:r>
          </a:p>
        </p:txBody>
      </p:sp>
      <p:sp>
        <p:nvSpPr>
          <p:cNvPr id="109618" name="Rectangle 50"/>
          <p:cNvSpPr>
            <a:spLocks noGrp="1" noChangeArrowheads="1"/>
          </p:cNvSpPr>
          <p:nvPr>
            <p:ph type="title"/>
          </p:nvPr>
        </p:nvSpPr>
        <p:spPr>
          <a:xfrm>
            <a:off x="331788" y="133350"/>
            <a:ext cx="86233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THE CREATIVE PROCESS (cont'd)</a:t>
            </a:r>
            <a:endParaRPr lang="en-US" sz="3600" dirty="0">
              <a:effectLst>
                <a:outerShdw blurRad="38100" dist="38100" dir="2700000" algn="tl">
                  <a:srgbClr val="666633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4816A295-769A-4644-885A-0EAA58630F55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87363" y="2084388"/>
            <a:ext cx="8167687" cy="3290887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/>
              <a:t>The S-C-A-M-P-E-R </a:t>
            </a:r>
            <a:r>
              <a:rPr lang="en-US" dirty="0" smtClean="0"/>
              <a:t>technique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Step </a:t>
            </a:r>
            <a:r>
              <a:rPr lang="en-US" dirty="0"/>
              <a:t>2 can be enhanced by asking certain </a:t>
            </a:r>
            <a:r>
              <a:rPr lang="en-US" dirty="0" smtClean="0"/>
              <a:t>questions.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Questions </a:t>
            </a:r>
            <a:r>
              <a:rPr lang="en-US" dirty="0"/>
              <a:t>are designed to stimulate fluency and flexibility of ideas.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D745A3AE-CC5D-4092-971F-D72E52C18C1E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9850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CREATIVE PROCESS (cont'd)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53975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CREATIVE PROCESS (cont'd)</a:t>
            </a:r>
            <a:endParaRPr lang="en-US" dirty="0"/>
          </a:p>
        </p:txBody>
      </p:sp>
      <p:graphicFrame>
        <p:nvGraphicFramePr>
          <p:cNvPr id="176203" name="Group 75"/>
          <p:cNvGraphicFramePr>
            <a:graphicFrameLocks noGrp="1"/>
          </p:cNvGraphicFramePr>
          <p:nvPr>
            <p:ph idx="1"/>
          </p:nvPr>
        </p:nvGraphicFramePr>
        <p:xfrm>
          <a:off x="801688" y="1658938"/>
          <a:ext cx="7581900" cy="4053840"/>
        </p:xfrm>
        <a:graphic>
          <a:graphicData uri="http://schemas.openxmlformats.org/drawingml/2006/table">
            <a:tbl>
              <a:tblPr/>
              <a:tblGrid>
                <a:gridCol w="800100"/>
                <a:gridCol w="6781800"/>
              </a:tblGrid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What can you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ubstitute?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What can you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ombine?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What can you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dapt?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What can you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agnify,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iniaturize, or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ultiply?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What can you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ut to other uses?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What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lse?  Who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lse?  Where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lse?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Can you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earrange or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everse?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" name="Slide Number Placeholder 3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81DB1CE0-F5DC-4ACA-A0A1-B61D4730864A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5"/>
          <p:cNvSpPr>
            <a:spLocks noGrp="1" noChangeArrowheads="1"/>
          </p:cNvSpPr>
          <p:nvPr>
            <p:ph type="title"/>
          </p:nvPr>
        </p:nvSpPr>
        <p:spPr>
          <a:xfrm>
            <a:off x="1306513" y="220663"/>
            <a:ext cx="6858000" cy="1143000"/>
          </a:xfrm>
        </p:spPr>
        <p:txBody>
          <a:bodyPr/>
          <a:lstStyle/>
          <a:p>
            <a:pPr>
              <a:buClr>
                <a:srgbClr val="000066"/>
              </a:buClr>
            </a:pPr>
            <a:r>
              <a:rPr lang="en-US" smtClean="0">
                <a:solidFill>
                  <a:srgbClr val="000000"/>
                </a:solidFill>
                <a:effectLst/>
              </a:rPr>
              <a:t>CREATIVITY BLOCKS</a:t>
            </a:r>
          </a:p>
        </p:txBody>
      </p:sp>
      <p:sp>
        <p:nvSpPr>
          <p:cNvPr id="112676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1258888" y="1527175"/>
            <a:ext cx="7581900" cy="3981450"/>
          </a:xfrm>
        </p:spPr>
        <p:txBody>
          <a:bodyPr/>
          <a:lstStyle/>
          <a:p>
            <a:pPr marL="0">
              <a:spcBef>
                <a:spcPts val="0"/>
              </a:spcBef>
              <a:buClr>
                <a:srgbClr val="000066"/>
              </a:buClr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"I don't </a:t>
            </a:r>
            <a:r>
              <a:rPr lang="en-US" dirty="0">
                <a:solidFill>
                  <a:srgbClr val="000000"/>
                </a:solidFill>
              </a:rPr>
              <a:t>want to look </a:t>
            </a:r>
            <a:r>
              <a:rPr lang="en-US" dirty="0" smtClean="0">
                <a:solidFill>
                  <a:srgbClr val="000000"/>
                </a:solidFill>
              </a:rPr>
              <a:t>foolish."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Don't </a:t>
            </a:r>
            <a:r>
              <a:rPr lang="en-US" dirty="0">
                <a:solidFill>
                  <a:srgbClr val="000000"/>
                </a:solidFill>
              </a:rPr>
              <a:t>want to be made fun </a:t>
            </a:r>
            <a:r>
              <a:rPr lang="en-US" dirty="0" smtClean="0">
                <a:solidFill>
                  <a:srgbClr val="000000"/>
                </a:solidFill>
              </a:rPr>
              <a:t>of.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Looking </a:t>
            </a:r>
            <a:r>
              <a:rPr lang="en-US" dirty="0">
                <a:solidFill>
                  <a:srgbClr val="000000"/>
                </a:solidFill>
              </a:rPr>
              <a:t>foolish might undermine professional </a:t>
            </a:r>
            <a:r>
              <a:rPr lang="en-US" dirty="0" smtClean="0">
                <a:solidFill>
                  <a:srgbClr val="000000"/>
                </a:solidFill>
              </a:rPr>
              <a:t>image.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Need </a:t>
            </a:r>
            <a:r>
              <a:rPr lang="en-US" dirty="0">
                <a:solidFill>
                  <a:srgbClr val="000000"/>
                </a:solidFill>
              </a:rPr>
              <a:t>to risk being </a:t>
            </a:r>
            <a:r>
              <a:rPr lang="en-US" dirty="0" smtClean="0">
                <a:solidFill>
                  <a:srgbClr val="000000"/>
                </a:solidFill>
              </a:rPr>
              <a:t>teased.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CR-</a:t>
            </a:r>
            <a:fld id="{FA5690D2-D090-40C1-AFBE-CCF57F123729}" type="slidenum">
              <a:rPr lang="en-US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6713" y="1481138"/>
            <a:ext cx="6877050" cy="3981450"/>
          </a:xfrm>
        </p:spPr>
        <p:txBody>
          <a:bodyPr/>
          <a:lstStyle/>
          <a:p>
            <a:pPr marL="0">
              <a:spcBef>
                <a:spcPts val="0"/>
              </a:spcBef>
              <a:buClrTx/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"I don't </a:t>
            </a:r>
            <a:r>
              <a:rPr lang="en-US" dirty="0">
                <a:solidFill>
                  <a:srgbClr val="000000"/>
                </a:solidFill>
              </a:rPr>
              <a:t>want to </a:t>
            </a:r>
            <a:r>
              <a:rPr lang="en-US" dirty="0" smtClean="0">
                <a:solidFill>
                  <a:srgbClr val="000000"/>
                </a:solidFill>
              </a:rPr>
              <a:t>fail."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View </a:t>
            </a:r>
            <a:r>
              <a:rPr lang="en-US" dirty="0">
                <a:solidFill>
                  <a:srgbClr val="000000"/>
                </a:solidFill>
              </a:rPr>
              <a:t>as way to </a:t>
            </a:r>
            <a:r>
              <a:rPr lang="en-US" dirty="0" smtClean="0">
                <a:solidFill>
                  <a:srgbClr val="000000"/>
                </a:solidFill>
              </a:rPr>
              <a:t>success.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We </a:t>
            </a:r>
            <a:r>
              <a:rPr lang="en-US" dirty="0">
                <a:solidFill>
                  <a:srgbClr val="000000"/>
                </a:solidFill>
              </a:rPr>
              <a:t>learn from </a:t>
            </a:r>
            <a:r>
              <a:rPr lang="en-US" dirty="0" smtClean="0">
                <a:solidFill>
                  <a:srgbClr val="000000"/>
                </a:solidFill>
              </a:rPr>
              <a:t>mistakes.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dirty="0">
                <a:solidFill>
                  <a:srgbClr val="000000"/>
                </a:solidFill>
              </a:rPr>
              <a:t>mistake is when we only miss the </a:t>
            </a:r>
            <a:r>
              <a:rPr lang="en-US" dirty="0" smtClean="0">
                <a:solidFill>
                  <a:srgbClr val="000000"/>
                </a:solidFill>
              </a:rPr>
              <a:t>mark--failure </a:t>
            </a:r>
            <a:r>
              <a:rPr lang="en-US" dirty="0">
                <a:solidFill>
                  <a:srgbClr val="000000"/>
                </a:solidFill>
              </a:rPr>
              <a:t>is when we stop trying.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CR-</a:t>
            </a:r>
            <a:fld id="{5937AA13-3244-4EFA-B17D-DC0F9C44462E}" type="slidenum">
              <a:rPr lang="en-US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940" name="Rectangle 35"/>
          <p:cNvSpPr>
            <a:spLocks noGrp="1" noChangeArrowheads="1"/>
          </p:cNvSpPr>
          <p:nvPr>
            <p:ph type="title"/>
          </p:nvPr>
        </p:nvSpPr>
        <p:spPr>
          <a:xfrm>
            <a:off x="646113" y="220663"/>
            <a:ext cx="8104187" cy="1143000"/>
          </a:xfrm>
        </p:spPr>
        <p:txBody>
          <a:bodyPr/>
          <a:lstStyle/>
          <a:p>
            <a:pPr>
              <a:buClr>
                <a:srgbClr val="000066"/>
              </a:buClr>
            </a:pPr>
            <a:r>
              <a:rPr lang="en-US" smtClean="0">
                <a:solidFill>
                  <a:srgbClr val="000000"/>
                </a:solidFill>
                <a:effectLst/>
              </a:rPr>
              <a:t>CREATIVITY BLOCKS (cont'd)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716088"/>
            <a:ext cx="7581900" cy="3981450"/>
          </a:xfrm>
        </p:spPr>
        <p:txBody>
          <a:bodyPr/>
          <a:lstStyle/>
          <a:p>
            <a:pPr marL="0">
              <a:spcBef>
                <a:spcPts val="0"/>
              </a:spcBef>
              <a:buClrTx/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"I'm </a:t>
            </a:r>
            <a:r>
              <a:rPr lang="en-US" dirty="0">
                <a:solidFill>
                  <a:srgbClr val="000000"/>
                </a:solidFill>
              </a:rPr>
              <a:t>not </a:t>
            </a:r>
            <a:r>
              <a:rPr lang="en-US" dirty="0" smtClean="0">
                <a:solidFill>
                  <a:srgbClr val="000000"/>
                </a:solidFill>
              </a:rPr>
              <a:t>creative."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Lack </a:t>
            </a:r>
            <a:r>
              <a:rPr lang="en-US" dirty="0">
                <a:solidFill>
                  <a:srgbClr val="000000"/>
                </a:solidFill>
              </a:rPr>
              <a:t>of positive </a:t>
            </a:r>
            <a:r>
              <a:rPr lang="en-US" dirty="0" smtClean="0">
                <a:solidFill>
                  <a:srgbClr val="000000"/>
                </a:solidFill>
              </a:rPr>
              <a:t>self-image.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Major </a:t>
            </a:r>
            <a:r>
              <a:rPr lang="en-US" dirty="0">
                <a:solidFill>
                  <a:srgbClr val="000000"/>
                </a:solidFill>
              </a:rPr>
              <a:t>difference between creative and </a:t>
            </a:r>
            <a:r>
              <a:rPr lang="en-US" dirty="0" smtClean="0">
                <a:solidFill>
                  <a:srgbClr val="000000"/>
                </a:solidFill>
              </a:rPr>
              <a:t>noncreative </a:t>
            </a:r>
            <a:r>
              <a:rPr lang="en-US" dirty="0">
                <a:solidFill>
                  <a:srgbClr val="000000"/>
                </a:solidFill>
              </a:rPr>
              <a:t>is </a:t>
            </a:r>
            <a:r>
              <a:rPr lang="en-US" dirty="0" smtClean="0">
                <a:solidFill>
                  <a:srgbClr val="000000"/>
                </a:solidFill>
              </a:rPr>
              <a:t>self-confidence.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CR-</a:t>
            </a:r>
            <a:fld id="{F9CE4536-971C-4E72-AF21-2D8E8E24B480}" type="slidenum">
              <a:rPr lang="en-US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964" name="Rectangle 35"/>
          <p:cNvSpPr>
            <a:spLocks noGrp="1" noChangeArrowheads="1"/>
          </p:cNvSpPr>
          <p:nvPr>
            <p:ph type="title"/>
          </p:nvPr>
        </p:nvSpPr>
        <p:spPr>
          <a:xfrm>
            <a:off x="646113" y="220663"/>
            <a:ext cx="8104187" cy="1143000"/>
          </a:xfrm>
        </p:spPr>
        <p:txBody>
          <a:bodyPr/>
          <a:lstStyle/>
          <a:p>
            <a:pPr>
              <a:buClr>
                <a:srgbClr val="000066"/>
              </a:buClr>
            </a:pPr>
            <a:r>
              <a:rPr lang="en-US" smtClean="0">
                <a:solidFill>
                  <a:srgbClr val="000000"/>
                </a:solidFill>
                <a:effectLst/>
              </a:rPr>
              <a:t>CREATIVITY BLOCKS (cont'd)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9375"/>
            <a:ext cx="7210425" cy="1314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595438"/>
            <a:ext cx="8169275" cy="3981450"/>
          </a:xfrm>
        </p:spPr>
        <p:txBody>
          <a:bodyPr/>
          <a:lstStyle/>
          <a:p>
            <a:pPr marL="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/>
              <a:t>Icebreakers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/>
              <a:t>What </a:t>
            </a:r>
            <a:r>
              <a:rPr lang="en-US" dirty="0" smtClean="0"/>
              <a:t>is </a:t>
            </a:r>
            <a:r>
              <a:rPr lang="en-US" dirty="0"/>
              <a:t>Creativity?  What is </a:t>
            </a:r>
            <a:r>
              <a:rPr lang="en-US" dirty="0" smtClean="0"/>
              <a:t>Innovation? Why are </a:t>
            </a:r>
            <a:r>
              <a:rPr lang="en-US" dirty="0"/>
              <a:t>They Important? </a:t>
            </a:r>
          </a:p>
          <a:p>
            <a:pPr marL="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/>
              <a:t>Elements of Creativity</a:t>
            </a:r>
          </a:p>
          <a:p>
            <a:pPr marL="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/>
              <a:t>The Creative Process </a:t>
            </a:r>
          </a:p>
          <a:p>
            <a:pPr marL="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/>
              <a:t>Creativity Blocks </a:t>
            </a:r>
          </a:p>
          <a:p>
            <a:pPr marL="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/>
              <a:t>Fostering Creativity in Subordinates</a:t>
            </a:r>
          </a:p>
          <a:p>
            <a:pPr marL="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/>
              <a:t>Selling Your Ideas to Top Management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/>
              <a:t>Self-Assessment and Personal Improvement Strategies</a:t>
            </a:r>
          </a:p>
          <a:p>
            <a:pPr marL="0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C13E9AE4-73E1-4BF5-AE9C-F828762711B7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0175" y="1606550"/>
            <a:ext cx="7400925" cy="3981450"/>
          </a:xfrm>
        </p:spPr>
        <p:txBody>
          <a:bodyPr/>
          <a:lstStyle/>
          <a:p>
            <a:pPr marL="0">
              <a:spcBef>
                <a:spcPts val="0"/>
              </a:spcBef>
              <a:buClr>
                <a:srgbClr val="000066"/>
              </a:buClr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"That's </a:t>
            </a:r>
            <a:r>
              <a:rPr lang="en-US" dirty="0">
                <a:solidFill>
                  <a:srgbClr val="000000"/>
                </a:solidFill>
              </a:rPr>
              <a:t>not my area (skill, style, etc</a:t>
            </a:r>
            <a:r>
              <a:rPr lang="en-US" dirty="0" smtClean="0">
                <a:solidFill>
                  <a:srgbClr val="000000"/>
                </a:solidFill>
              </a:rPr>
              <a:t>.)."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Overemphasis </a:t>
            </a:r>
            <a:r>
              <a:rPr lang="en-US" dirty="0">
                <a:solidFill>
                  <a:srgbClr val="000000"/>
                </a:solidFill>
              </a:rPr>
              <a:t>on specialization limits </a:t>
            </a:r>
            <a:r>
              <a:rPr lang="en-US" dirty="0" smtClean="0">
                <a:solidFill>
                  <a:srgbClr val="000000"/>
                </a:solidFill>
              </a:rPr>
              <a:t>creativity.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Building </a:t>
            </a:r>
            <a:r>
              <a:rPr lang="en-US" dirty="0">
                <a:solidFill>
                  <a:srgbClr val="000000"/>
                </a:solidFill>
              </a:rPr>
              <a:t>safe </a:t>
            </a:r>
            <a:r>
              <a:rPr lang="en-US" dirty="0" smtClean="0">
                <a:solidFill>
                  <a:srgbClr val="000000"/>
                </a:solidFill>
              </a:rPr>
              <a:t>"boxes" </a:t>
            </a:r>
            <a:r>
              <a:rPr lang="en-US" dirty="0">
                <a:solidFill>
                  <a:srgbClr val="000000"/>
                </a:solidFill>
              </a:rPr>
              <a:t>around </a:t>
            </a:r>
            <a:r>
              <a:rPr lang="en-US" dirty="0" smtClean="0">
                <a:solidFill>
                  <a:srgbClr val="000000"/>
                </a:solidFill>
              </a:rPr>
              <a:t>ourselves.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"Open up" </a:t>
            </a:r>
            <a:r>
              <a:rPr lang="en-US" dirty="0">
                <a:solidFill>
                  <a:srgbClr val="000000"/>
                </a:solidFill>
              </a:rPr>
              <a:t>new situations, challenges, </a:t>
            </a:r>
            <a:r>
              <a:rPr lang="en-US" dirty="0" smtClean="0">
                <a:solidFill>
                  <a:srgbClr val="000000"/>
                </a:solidFill>
              </a:rPr>
              <a:t>opportunities.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CR-</a:t>
            </a:r>
            <a:fld id="{FB77DD8E-94CC-4EBD-BA68-C8CC5E3791CB}" type="slidenum">
              <a:rPr lang="en-US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988" name="Rectangle 35"/>
          <p:cNvSpPr>
            <a:spLocks noGrp="1" noChangeArrowheads="1"/>
          </p:cNvSpPr>
          <p:nvPr>
            <p:ph type="title"/>
          </p:nvPr>
        </p:nvSpPr>
        <p:spPr>
          <a:xfrm>
            <a:off x="646113" y="220663"/>
            <a:ext cx="8104187" cy="1143000"/>
          </a:xfrm>
        </p:spPr>
        <p:txBody>
          <a:bodyPr/>
          <a:lstStyle/>
          <a:p>
            <a:pPr>
              <a:buClr>
                <a:srgbClr val="000066"/>
              </a:buClr>
            </a:pPr>
            <a:r>
              <a:rPr lang="en-US" smtClean="0">
                <a:solidFill>
                  <a:srgbClr val="000000"/>
                </a:solidFill>
                <a:effectLst/>
              </a:rPr>
              <a:t>CREATIVITY BLOCKS (cont'd)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606550"/>
            <a:ext cx="7448550" cy="4114800"/>
          </a:xfrm>
        </p:spPr>
        <p:txBody>
          <a:bodyPr/>
          <a:lstStyle/>
          <a:p>
            <a:pPr marL="0">
              <a:spcBef>
                <a:spcPts val="0"/>
              </a:spcBef>
              <a:buClrTx/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"I don't </a:t>
            </a:r>
            <a:r>
              <a:rPr lang="en-US" dirty="0">
                <a:solidFill>
                  <a:srgbClr val="000000"/>
                </a:solidFill>
              </a:rPr>
              <a:t>get paid to have </a:t>
            </a:r>
            <a:r>
              <a:rPr lang="en-US" dirty="0" smtClean="0">
                <a:solidFill>
                  <a:srgbClr val="000000"/>
                </a:solidFill>
              </a:rPr>
              <a:t>fun."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Tendency </a:t>
            </a:r>
            <a:r>
              <a:rPr lang="en-US" dirty="0">
                <a:solidFill>
                  <a:srgbClr val="000000"/>
                </a:solidFill>
              </a:rPr>
              <a:t>to believe that having fun is the opposite of </a:t>
            </a:r>
            <a:r>
              <a:rPr lang="en-US" dirty="0" smtClean="0">
                <a:solidFill>
                  <a:srgbClr val="000000"/>
                </a:solidFill>
              </a:rPr>
              <a:t>work.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Finding </a:t>
            </a:r>
            <a:r>
              <a:rPr lang="en-US" dirty="0">
                <a:solidFill>
                  <a:srgbClr val="000000"/>
                </a:solidFill>
              </a:rPr>
              <a:t>ways to make your job fun (enjoyable) makes you a better </a:t>
            </a:r>
            <a:r>
              <a:rPr lang="en-US" dirty="0" smtClean="0">
                <a:solidFill>
                  <a:srgbClr val="000000"/>
                </a:solidFill>
              </a:rPr>
              <a:t>employee.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Channel </a:t>
            </a:r>
            <a:r>
              <a:rPr lang="en-US" dirty="0">
                <a:solidFill>
                  <a:srgbClr val="000000"/>
                </a:solidFill>
              </a:rPr>
              <a:t>play into constructive </a:t>
            </a:r>
            <a:r>
              <a:rPr lang="en-US" dirty="0" smtClean="0">
                <a:solidFill>
                  <a:srgbClr val="000000"/>
                </a:solidFill>
              </a:rPr>
              <a:t>areas.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CR-</a:t>
            </a:r>
            <a:fld id="{F8F5CF18-19C5-40DF-A84F-E837F17C1D05}" type="slidenum">
              <a:rPr lang="en-US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012" name="Rectangle 35"/>
          <p:cNvSpPr>
            <a:spLocks noGrp="1" noChangeArrowheads="1"/>
          </p:cNvSpPr>
          <p:nvPr>
            <p:ph type="title"/>
          </p:nvPr>
        </p:nvSpPr>
        <p:spPr>
          <a:xfrm>
            <a:off x="646113" y="220663"/>
            <a:ext cx="8104187" cy="1143000"/>
          </a:xfrm>
        </p:spPr>
        <p:txBody>
          <a:bodyPr/>
          <a:lstStyle/>
          <a:p>
            <a:pPr>
              <a:buClr>
                <a:srgbClr val="000066"/>
              </a:buClr>
            </a:pPr>
            <a:r>
              <a:rPr lang="en-US" smtClean="0">
                <a:solidFill>
                  <a:srgbClr val="000000"/>
                </a:solidFill>
                <a:effectLst/>
              </a:rPr>
              <a:t>CREATIVITY BLOCKS (cont'd)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0200" y="1946275"/>
            <a:ext cx="8231188" cy="1333500"/>
          </a:xfrm>
        </p:spPr>
        <p:txBody>
          <a:bodyPr/>
          <a:lstStyle/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3600" dirty="0" smtClean="0"/>
              <a:t>What </a:t>
            </a:r>
            <a:r>
              <a:rPr lang="en-US" sz="3600" dirty="0"/>
              <a:t>are some examples of </a:t>
            </a:r>
            <a:r>
              <a:rPr lang="en-US" sz="3600" dirty="0" smtClean="0"/>
              <a:t>"killer phrases" you've </a:t>
            </a:r>
            <a:r>
              <a:rPr lang="en-US" sz="3600" dirty="0"/>
              <a:t>encountered?  </a:t>
            </a:r>
          </a:p>
        </p:txBody>
      </p:sp>
      <p:pic>
        <p:nvPicPr>
          <p:cNvPr id="130051" name="Picture 3" descr="MCj04337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444875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FOSTERING CREATIVITY IN SUBORDINATES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11645D37-F33A-4343-8F20-DF9DF67193A5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1563688"/>
            <a:ext cx="8121650" cy="39814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"It's great--but…"</a:t>
            </a:r>
          </a:p>
          <a:p>
            <a:pPr>
              <a:defRPr/>
            </a:pPr>
            <a:r>
              <a:rPr lang="en-US" sz="2800" dirty="0" smtClean="0"/>
              <a:t>"Who asked you?"</a:t>
            </a:r>
          </a:p>
          <a:p>
            <a:pPr>
              <a:defRPr/>
            </a:pPr>
            <a:r>
              <a:rPr lang="en-US" sz="2800" dirty="0" smtClean="0"/>
              <a:t>"It's too risky."</a:t>
            </a:r>
          </a:p>
          <a:p>
            <a:pPr>
              <a:defRPr/>
            </a:pPr>
            <a:r>
              <a:rPr lang="en-US" sz="2800" dirty="0" smtClean="0"/>
              <a:t>"Be sensible."</a:t>
            </a:r>
          </a:p>
          <a:p>
            <a:pPr>
              <a:defRPr/>
            </a:pPr>
            <a:r>
              <a:rPr lang="en-US" sz="2800" dirty="0" smtClean="0"/>
              <a:t>"What are you, some kind of nut?"</a:t>
            </a:r>
          </a:p>
          <a:p>
            <a:pPr>
              <a:defRPr/>
            </a:pPr>
            <a:r>
              <a:rPr lang="en-US" sz="2800" dirty="0" smtClean="0"/>
              <a:t>"Why do it now?"</a:t>
            </a:r>
          </a:p>
          <a:p>
            <a:pPr>
              <a:defRPr/>
            </a:pPr>
            <a:r>
              <a:rPr lang="en-US" sz="2800" dirty="0" smtClean="0"/>
              <a:t>"The chief will laugh."</a:t>
            </a:r>
          </a:p>
          <a:p>
            <a:pPr>
              <a:defRPr/>
            </a:pPr>
            <a:r>
              <a:rPr lang="en-US" sz="2800" dirty="0" smtClean="0"/>
              <a:t>"We tried that before."</a:t>
            </a:r>
          </a:p>
          <a:p>
            <a:pPr>
              <a:defRPr/>
            </a:pPr>
            <a:r>
              <a:rPr lang="en-US" sz="2800" dirty="0" smtClean="0"/>
              <a:t>"So what else is new?"</a:t>
            </a:r>
          </a:p>
          <a:p>
            <a:pPr>
              <a:defRPr/>
            </a:pPr>
            <a:r>
              <a:rPr lang="en-US" sz="2800" dirty="0" smtClean="0"/>
              <a:t>"What do you know, you're just a rookie."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CR-</a:t>
            </a:r>
            <a:fld id="{CEF4D507-E32A-44C2-BB97-B986DCB8B0F8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2262188"/>
            <a:ext cx="7869237" cy="1506537"/>
          </a:xfrm>
        </p:spPr>
        <p:txBody>
          <a:bodyPr/>
          <a:lstStyle/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dirty="0" smtClean="0"/>
              <a:t>What </a:t>
            </a:r>
            <a:r>
              <a:rPr lang="en-US" dirty="0"/>
              <a:t>kinds of things do supervisors do to discourage risk-tasking by subordinates?  </a:t>
            </a:r>
          </a:p>
        </p:txBody>
      </p:sp>
      <p:pic>
        <p:nvPicPr>
          <p:cNvPr id="131075" name="Picture 3" descr="MCj04337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5838" y="3902075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FOSTERING CREATIVITY IN SUBORDINATES (cont'd)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5ADD0A37-B2C4-40A0-8066-7F63A487CE1E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2132013"/>
            <a:ext cx="7581900" cy="3981450"/>
          </a:xfrm>
        </p:spPr>
        <p:txBody>
          <a:bodyPr/>
          <a:lstStyle/>
          <a:p>
            <a:pPr marL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dirty="0" smtClean="0"/>
              <a:t>Don't </a:t>
            </a:r>
            <a:r>
              <a:rPr lang="en-US" sz="2800" dirty="0"/>
              <a:t>stifle innovative </a:t>
            </a:r>
            <a:r>
              <a:rPr lang="en-US" sz="2800" dirty="0" smtClean="0"/>
              <a:t>subordinates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Be suspicious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Be inaccessible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Pass </a:t>
            </a:r>
            <a:r>
              <a:rPr lang="en-US" sz="2800" dirty="0"/>
              <a:t>the </a:t>
            </a:r>
            <a:r>
              <a:rPr lang="en-US" sz="2800" dirty="0" smtClean="0"/>
              <a:t>buck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Criticize </a:t>
            </a:r>
            <a:r>
              <a:rPr lang="en-US" sz="2800" dirty="0"/>
              <a:t>at every </a:t>
            </a:r>
            <a:r>
              <a:rPr lang="en-US" sz="2800" dirty="0" smtClean="0"/>
              <a:t>opportunity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Discourage </a:t>
            </a:r>
            <a:r>
              <a:rPr lang="en-US" sz="2800" dirty="0"/>
              <a:t>people from letting you know when </a:t>
            </a:r>
            <a:r>
              <a:rPr lang="en-US" sz="2800" dirty="0" smtClean="0"/>
              <a:t>there's </a:t>
            </a:r>
            <a:r>
              <a:rPr lang="en-US" sz="2800" dirty="0"/>
              <a:t>a problem</a:t>
            </a:r>
          </a:p>
          <a:p>
            <a:pPr lvl="1">
              <a:spcBef>
                <a:spcPts val="0"/>
              </a:spcBef>
              <a:buFont typeface="Arial" pitchFamily="34" charset="0"/>
              <a:buNone/>
              <a:defRPr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3CBA81DF-1CDF-4EF5-996D-671FBFE2B32E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1916113" y="149225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FOSTERING CREATIVITY IN SUBORDINATES (cont'd)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816100"/>
            <a:ext cx="8231188" cy="3981450"/>
          </a:xfrm>
        </p:spPr>
        <p:txBody>
          <a:bodyPr/>
          <a:lstStyle/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Control </a:t>
            </a:r>
            <a:r>
              <a:rPr lang="en-US" sz="2800" dirty="0"/>
              <a:t>everything </a:t>
            </a:r>
            <a:r>
              <a:rPr lang="en-US" sz="2800" dirty="0" smtClean="0"/>
              <a:t>carefully.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Make </a:t>
            </a:r>
            <a:r>
              <a:rPr lang="en-US" sz="2800" dirty="0"/>
              <a:t>significant policy changes in </a:t>
            </a:r>
            <a:r>
              <a:rPr lang="en-US" sz="2800" dirty="0" smtClean="0"/>
              <a:t>secret.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Keep </a:t>
            </a:r>
            <a:r>
              <a:rPr lang="en-US" sz="2800" dirty="0"/>
              <a:t>people in the dark as much as </a:t>
            </a:r>
            <a:r>
              <a:rPr lang="en-US" sz="2800" dirty="0" smtClean="0"/>
              <a:t>possible.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Pass </a:t>
            </a:r>
            <a:r>
              <a:rPr lang="en-US" sz="2800" dirty="0"/>
              <a:t>on your dirty work in the name of delegation and </a:t>
            </a:r>
            <a:r>
              <a:rPr lang="en-US" sz="2800" dirty="0" smtClean="0"/>
              <a:t>participation.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As </a:t>
            </a:r>
            <a:r>
              <a:rPr lang="en-US" sz="2800" dirty="0"/>
              <a:t>the supervisor, you know everything there is to </a:t>
            </a:r>
            <a:r>
              <a:rPr lang="en-US" sz="2800" dirty="0" smtClean="0"/>
              <a:t>know.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66A0CD2A-8649-43FD-B69D-3E6E9C847164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69850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FOSTERING CREATIVITY IN SUBORDINATES (cont'd)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6275" y="2309813"/>
            <a:ext cx="7758113" cy="1143000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dirty="0" smtClean="0"/>
              <a:t>What </a:t>
            </a:r>
            <a:r>
              <a:rPr lang="en-US" dirty="0"/>
              <a:t>are some examples of behaviors or attitudes </a:t>
            </a:r>
            <a:r>
              <a:rPr lang="en-US" dirty="0" smtClean="0"/>
              <a:t>that </a:t>
            </a:r>
            <a:r>
              <a:rPr lang="en-US" dirty="0"/>
              <a:t>foster creativity?  </a:t>
            </a:r>
          </a:p>
        </p:txBody>
      </p:sp>
      <p:pic>
        <p:nvPicPr>
          <p:cNvPr id="132099" name="Picture 3" descr="MCj04337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8713" y="3933825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27A8C86E-14C0-46AA-9AE2-462EF37C0831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1946275" y="133350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FOSTERING CREATIVITY IN SUBORDINATES (cont'd)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1688" y="1658938"/>
            <a:ext cx="7948612" cy="3981450"/>
          </a:xfrm>
        </p:spPr>
        <p:txBody>
          <a:bodyPr/>
          <a:lstStyle/>
          <a:p>
            <a:pPr marL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dirty="0"/>
              <a:t>Characteristics of supervisors who foster </a:t>
            </a:r>
            <a:r>
              <a:rPr lang="en-US" sz="2800" dirty="0" smtClean="0"/>
              <a:t>creativity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Willing </a:t>
            </a:r>
            <a:r>
              <a:rPr lang="en-US" sz="2800" dirty="0"/>
              <a:t>to absorb risks taken by </a:t>
            </a:r>
            <a:r>
              <a:rPr lang="en-US" sz="2800" dirty="0" smtClean="0"/>
              <a:t>subordinates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Comfortable </a:t>
            </a:r>
            <a:r>
              <a:rPr lang="en-US" sz="2800" dirty="0"/>
              <a:t>with half-developed </a:t>
            </a:r>
            <a:r>
              <a:rPr lang="en-US" sz="2800" dirty="0" smtClean="0"/>
              <a:t>ideas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Able </a:t>
            </a:r>
            <a:r>
              <a:rPr lang="en-US" sz="2800" dirty="0"/>
              <a:t>to make quick </a:t>
            </a:r>
            <a:r>
              <a:rPr lang="en-US" sz="2800" dirty="0" smtClean="0"/>
              <a:t>decisions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Good listeners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Don't </a:t>
            </a:r>
            <a:r>
              <a:rPr lang="en-US" sz="2800" dirty="0"/>
              <a:t>dwell on past </a:t>
            </a:r>
            <a:r>
              <a:rPr lang="en-US" sz="2800" dirty="0" smtClean="0"/>
              <a:t>mistakes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Enjoy </a:t>
            </a:r>
            <a:r>
              <a:rPr lang="en-US" sz="2800" dirty="0"/>
              <a:t>their </a:t>
            </a:r>
            <a:r>
              <a:rPr lang="en-US" sz="2800" dirty="0" smtClean="0"/>
              <a:t>jobs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Expect </a:t>
            </a:r>
            <a:r>
              <a:rPr lang="en-US" sz="2800" dirty="0"/>
              <a:t>subordinates to </a:t>
            </a:r>
            <a:r>
              <a:rPr lang="en-US" sz="2800" dirty="0" smtClean="0"/>
              <a:t>succeed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Capitalize </a:t>
            </a:r>
            <a:r>
              <a:rPr lang="en-US" sz="2800" dirty="0"/>
              <a:t>on subordinate strengths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23DC9990-7151-4095-9332-60D7E4ED90B2}" type="slidenum">
              <a:rPr lang="en-US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69850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FOSTERING CREATIVITY IN SUBORDINATES (cont'd)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6275" y="1866900"/>
            <a:ext cx="7915275" cy="2057400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800" dirty="0" smtClean="0"/>
              <a:t>Have </a:t>
            </a:r>
            <a:r>
              <a:rPr lang="en-US" sz="2800" dirty="0"/>
              <a:t>you ever made a suggestion to your boss you really believed had potential for improving the department but </a:t>
            </a:r>
            <a:r>
              <a:rPr lang="en-US" sz="2800" dirty="0" smtClean="0"/>
              <a:t>the boss </a:t>
            </a:r>
            <a:r>
              <a:rPr lang="en-US" sz="2800" dirty="0"/>
              <a:t>refused to try it out?  </a:t>
            </a:r>
          </a:p>
        </p:txBody>
      </p:sp>
      <p:pic>
        <p:nvPicPr>
          <p:cNvPr id="153603" name="Picture 3" descr="MCj04337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72745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SELLING YOUR IDEAS TO TOP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4FFF1CDB-5F44-4225-BE48-5DC1797EBFFC}" type="slidenum">
              <a:rPr lang="en-US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25" y="0"/>
            <a:ext cx="9166225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336" name="Rectangle 152"/>
          <p:cNvSpPr>
            <a:spLocks noGrp="1" noChangeArrowheads="1"/>
          </p:cNvSpPr>
          <p:nvPr>
            <p:ph type="title"/>
          </p:nvPr>
        </p:nvSpPr>
        <p:spPr>
          <a:xfrm>
            <a:off x="1114425" y="247650"/>
            <a:ext cx="6858000" cy="1143000"/>
          </a:xfr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ICEBREAKER 1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3337" name="Rectangle 153"/>
          <p:cNvSpPr>
            <a:spLocks noGrp="1" noChangeArrowheads="1"/>
          </p:cNvSpPr>
          <p:nvPr>
            <p:ph type="body" sz="half" idx="1"/>
          </p:nvPr>
        </p:nvSpPr>
        <p:spPr>
          <a:xfrm>
            <a:off x="757238" y="2074863"/>
            <a:ext cx="7724775" cy="2544762"/>
          </a:xfrm>
          <a:solidFill>
            <a:srgbClr val="FFFFFF">
              <a:alpha val="50000"/>
            </a:srgb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algn="ctr">
              <a:spcBef>
                <a:spcPts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3600" dirty="0">
                <a:solidFill>
                  <a:schemeClr val="tx1"/>
                </a:solidFill>
              </a:rPr>
              <a:t>Have a blank piece of paper </a:t>
            </a:r>
            <a:r>
              <a:rPr lang="en-US" sz="3600" dirty="0" smtClean="0">
                <a:solidFill>
                  <a:schemeClr val="tx1"/>
                </a:solidFill>
              </a:rPr>
              <a:t>ready…</a:t>
            </a:r>
            <a:endParaRPr lang="en-US" sz="3600" dirty="0">
              <a:solidFill>
                <a:schemeClr val="tx1"/>
              </a:solidFill>
            </a:endParaRPr>
          </a:p>
          <a:p>
            <a:pPr marL="0" algn="ctr">
              <a:spcBef>
                <a:spcPts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3600" dirty="0">
              <a:solidFill>
                <a:schemeClr val="tx1"/>
              </a:solidFill>
            </a:endParaRPr>
          </a:p>
          <a:p>
            <a:pPr marL="0" algn="ctr">
              <a:spcBef>
                <a:spcPts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3600" dirty="0">
                <a:solidFill>
                  <a:schemeClr val="tx1"/>
                </a:solidFill>
              </a:rPr>
              <a:t>Write down the answers to each of the following questions.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CR-</a:t>
            </a:r>
            <a:fld id="{0A8C4F25-9F3B-4C49-873C-32199E5111F6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SELLING YOUR IDEAS TO TOP MANAGEMENT (cont'd)</a:t>
            </a:r>
            <a:endParaRPr lang="en-US" sz="3600" dirty="0"/>
          </a:p>
        </p:txBody>
      </p:sp>
      <p:sp>
        <p:nvSpPr>
          <p:cNvPr id="1331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03238" y="1863725"/>
            <a:ext cx="7962900" cy="3981450"/>
          </a:xfrm>
        </p:spPr>
        <p:txBody>
          <a:bodyPr/>
          <a:lstStyle/>
          <a:p>
            <a:pPr marL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dirty="0"/>
              <a:t>Assessing the </a:t>
            </a:r>
            <a:r>
              <a:rPr lang="en-US" sz="2800" dirty="0" smtClean="0"/>
              <a:t>"sell-ability" </a:t>
            </a:r>
            <a:r>
              <a:rPr lang="en-US" sz="2800" dirty="0"/>
              <a:t>of your </a:t>
            </a:r>
            <a:r>
              <a:rPr lang="en-US" sz="2800" dirty="0" smtClean="0"/>
              <a:t>idea: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Will </a:t>
            </a:r>
            <a:r>
              <a:rPr lang="en-US" sz="2800" dirty="0"/>
              <a:t>it </a:t>
            </a:r>
            <a:r>
              <a:rPr lang="en-US" sz="2800" dirty="0" smtClean="0"/>
              <a:t>work?</a:t>
            </a:r>
          </a:p>
          <a:p>
            <a:pPr lvl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</a:t>
            </a:r>
            <a:r>
              <a:rPr lang="en-US" sz="2800" dirty="0" smtClean="0"/>
              <a:t> Has </a:t>
            </a:r>
            <a:r>
              <a:rPr lang="en-US" sz="2800" dirty="0"/>
              <a:t>it been </a:t>
            </a:r>
            <a:r>
              <a:rPr lang="en-US" sz="2800" dirty="0" smtClean="0"/>
              <a:t>tested?</a:t>
            </a:r>
          </a:p>
          <a:p>
            <a:pPr lvl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Is </a:t>
            </a:r>
            <a:r>
              <a:rPr lang="en-US" sz="2800" dirty="0"/>
              <a:t>it </a:t>
            </a:r>
            <a:r>
              <a:rPr lang="en-US" sz="2800" dirty="0" smtClean="0"/>
              <a:t>practical?</a:t>
            </a:r>
          </a:p>
          <a:p>
            <a:pPr lvl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Is </a:t>
            </a:r>
            <a:r>
              <a:rPr lang="en-US" sz="2800" dirty="0"/>
              <a:t>it distinctly better than the present way</a:t>
            </a:r>
            <a:r>
              <a:rPr lang="en-US" sz="2800" dirty="0" smtClean="0"/>
              <a:t>?</a:t>
            </a:r>
          </a:p>
          <a:p>
            <a:pPr lvl="1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effectLst/>
              </a:rPr>
              <a:t>Will people accept it?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3156D5A3-1F6D-45BD-8460-51B1652502E2}" type="slidenum">
              <a:rPr lang="en-US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SELLING YOUR IDEAS TO TOP MANAGEMENT (cont'd)</a:t>
            </a:r>
            <a:endParaRPr lang="en-US" sz="3600" dirty="0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50863" y="1422400"/>
            <a:ext cx="8183562" cy="4267200"/>
          </a:xfrm>
        </p:spPr>
        <p:txBody>
          <a:bodyPr/>
          <a:lstStyle/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Must get a "yes" to one of the following questions: </a:t>
            </a:r>
          </a:p>
          <a:p>
            <a:pPr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Will </a:t>
            </a:r>
            <a:r>
              <a:rPr lang="en-US" sz="2800" dirty="0"/>
              <a:t>it improve safety? </a:t>
            </a:r>
            <a:endParaRPr lang="en-US" sz="2800" dirty="0" smtClean="0"/>
          </a:p>
          <a:p>
            <a:pPr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Will </a:t>
            </a:r>
            <a:r>
              <a:rPr lang="en-US" sz="2800" dirty="0"/>
              <a:t>it increase productivity? </a:t>
            </a:r>
            <a:endParaRPr lang="en-US" sz="2800" dirty="0" smtClean="0"/>
          </a:p>
          <a:p>
            <a:pPr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Will </a:t>
            </a:r>
            <a:r>
              <a:rPr lang="en-US" sz="2800" dirty="0"/>
              <a:t>it use personnel more effectively? </a:t>
            </a:r>
            <a:endParaRPr lang="en-US" sz="2800" dirty="0" smtClean="0"/>
          </a:p>
          <a:p>
            <a:pPr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Will </a:t>
            </a:r>
            <a:r>
              <a:rPr lang="en-US" sz="2800" dirty="0"/>
              <a:t>it improve present methods of </a:t>
            </a:r>
            <a:r>
              <a:rPr lang="en-US" sz="2800" dirty="0" smtClean="0"/>
              <a:t>operation </a:t>
            </a:r>
            <a:r>
              <a:rPr lang="en-US" sz="2800" dirty="0"/>
              <a:t>or present </a:t>
            </a:r>
            <a:r>
              <a:rPr lang="en-US" sz="2800" dirty="0" smtClean="0"/>
              <a:t>equipment?</a:t>
            </a:r>
          </a:p>
          <a:p>
            <a:pPr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Will </a:t>
            </a:r>
            <a:r>
              <a:rPr lang="en-US" sz="2800" dirty="0"/>
              <a:t>it improve </a:t>
            </a:r>
            <a:r>
              <a:rPr lang="en-US" sz="2800" dirty="0" smtClean="0"/>
              <a:t>quality?</a:t>
            </a:r>
          </a:p>
          <a:p>
            <a:pPr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Will </a:t>
            </a:r>
            <a:r>
              <a:rPr lang="en-US" sz="2800" dirty="0"/>
              <a:t>it eliminate unnecessary </a:t>
            </a:r>
            <a:r>
              <a:rPr lang="en-US" sz="2800" dirty="0" smtClean="0"/>
              <a:t>work?</a:t>
            </a:r>
          </a:p>
          <a:p>
            <a:pPr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Will </a:t>
            </a:r>
            <a:r>
              <a:rPr lang="en-US" sz="2800" dirty="0"/>
              <a:t>it reduce </a:t>
            </a:r>
            <a:r>
              <a:rPr lang="en-US" sz="2800" dirty="0" smtClean="0"/>
              <a:t>costs?</a:t>
            </a:r>
          </a:p>
          <a:p>
            <a:pPr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Will </a:t>
            </a:r>
            <a:r>
              <a:rPr lang="en-US" sz="2800" dirty="0"/>
              <a:t>it improve working conditions?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8E08C492-A4EB-4118-B985-4A66BE499CBE}" type="slidenum">
              <a:rPr lang="en-US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81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3727450" y="1468438"/>
            <a:ext cx="5180013" cy="4371975"/>
          </a:xfrm>
        </p:spPr>
        <p:txBody>
          <a:bodyPr/>
          <a:lstStyle/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Is your idea timely? </a:t>
            </a:r>
          </a:p>
          <a:p>
            <a:pPr lvl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Is </a:t>
            </a:r>
            <a:r>
              <a:rPr lang="en-US" sz="2800" dirty="0"/>
              <a:t>it fully developed? </a:t>
            </a:r>
          </a:p>
          <a:p>
            <a:pPr lvl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Is </a:t>
            </a:r>
            <a:r>
              <a:rPr lang="en-US" sz="2800" dirty="0"/>
              <a:t>top management ready for it? </a:t>
            </a:r>
            <a:endParaRPr lang="en-US" sz="2800" dirty="0" smtClean="0"/>
          </a:p>
          <a:p>
            <a:pPr lvl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If </a:t>
            </a:r>
            <a:r>
              <a:rPr lang="en-US" sz="2800" dirty="0"/>
              <a:t>it is approved, are you ready to act on it? </a:t>
            </a:r>
          </a:p>
          <a:p>
            <a:pPr lvl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Are </a:t>
            </a:r>
            <a:r>
              <a:rPr lang="en-US" sz="2800" dirty="0"/>
              <a:t>you sure it does not conflict with other projects that already have top-management approval</a:t>
            </a:r>
            <a:r>
              <a:rPr lang="en-US" sz="2800" dirty="0" smtClean="0"/>
              <a:t>/ priority</a:t>
            </a:r>
            <a:r>
              <a:rPr lang="en-US" sz="2800" dirty="0"/>
              <a:t>?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410AF554-CCDD-453C-BEAA-4EE7216221FA}" type="slidenum">
              <a:rPr lang="en-US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SELLING YOUR IDEAS TO TOP MANAGEMENT (cont'd)</a:t>
            </a:r>
            <a:endParaRPr lang="en-US" sz="3600" dirty="0"/>
          </a:p>
        </p:txBody>
      </p:sp>
      <p:pic>
        <p:nvPicPr>
          <p:cNvPr id="5427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1957388"/>
            <a:ext cx="3459162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04" name="Rectangle 12"/>
          <p:cNvSpPr>
            <a:spLocks noGrp="1" noChangeArrowheads="1"/>
          </p:cNvSpPr>
          <p:nvPr>
            <p:ph type="title"/>
          </p:nvPr>
        </p:nvSpPr>
        <p:spPr>
          <a:xfrm>
            <a:off x="2057400" y="322263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SELLING YOUR IDEAS TO TOP MANAGEMENT (cont'd)</a:t>
            </a:r>
            <a:endParaRPr lang="en-US" dirty="0"/>
          </a:p>
        </p:txBody>
      </p:sp>
      <p:sp>
        <p:nvSpPr>
          <p:cNvPr id="13620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565150" y="2084388"/>
            <a:ext cx="8247063" cy="3981450"/>
          </a:xfrm>
        </p:spPr>
        <p:txBody>
          <a:bodyPr/>
          <a:lstStyle/>
          <a:p>
            <a:pPr marL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/>
              <a:t>Developing a persuasive argument </a:t>
            </a:r>
            <a:endParaRPr lang="en-US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Relate </a:t>
            </a:r>
            <a:r>
              <a:rPr lang="en-US" dirty="0"/>
              <a:t>your idea to a recognized need. </a:t>
            </a:r>
            <a:endParaRPr lang="en-US" dirty="0" smtClean="0"/>
          </a:p>
          <a:p>
            <a:pPr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smtClean="0"/>
              <a:t>Identify </a:t>
            </a:r>
            <a:r>
              <a:rPr lang="en-US" dirty="0"/>
              <a:t>most sellable features of your idea. </a:t>
            </a:r>
            <a:endParaRPr lang="en-US" dirty="0" smtClean="0"/>
          </a:p>
          <a:p>
            <a:pPr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smtClean="0"/>
              <a:t>Evaluate </a:t>
            </a:r>
            <a:r>
              <a:rPr lang="en-US" dirty="0"/>
              <a:t>priorities of top management </a:t>
            </a:r>
            <a:endParaRPr lang="en-US" dirty="0" smtClean="0"/>
          </a:p>
          <a:p>
            <a:pPr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smtClean="0"/>
              <a:t>Emphasize </a:t>
            </a:r>
            <a:r>
              <a:rPr lang="en-US" dirty="0"/>
              <a:t>feature(s) of your idea which top management will be most interested in. </a:t>
            </a:r>
          </a:p>
          <a:p>
            <a:pPr lvl="1">
              <a:spcBef>
                <a:spcPts val="0"/>
              </a:spcBef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852DD14F-FB53-4D90-A815-019356748709}" type="slidenum">
              <a:rPr lang="en-US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989138"/>
            <a:ext cx="6891337" cy="2976562"/>
          </a:xfrm>
        </p:spPr>
        <p:txBody>
          <a:bodyPr/>
          <a:lstStyle/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Appeal </a:t>
            </a:r>
            <a:r>
              <a:rPr lang="en-US" dirty="0"/>
              <a:t>to positive </a:t>
            </a:r>
            <a:r>
              <a:rPr lang="en-US" dirty="0" smtClean="0"/>
              <a:t>values</a:t>
            </a:r>
          </a:p>
          <a:p>
            <a:pPr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smtClean="0"/>
              <a:t>Emphasize </a:t>
            </a:r>
            <a:r>
              <a:rPr lang="en-US" dirty="0"/>
              <a:t>ideal </a:t>
            </a:r>
            <a:r>
              <a:rPr lang="en-US" dirty="0" smtClean="0"/>
              <a:t>qualities</a:t>
            </a:r>
          </a:p>
          <a:p>
            <a:pPr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smtClean="0"/>
              <a:t>Relate </a:t>
            </a:r>
            <a:r>
              <a:rPr lang="en-US" dirty="0"/>
              <a:t>your </a:t>
            </a:r>
            <a:r>
              <a:rPr lang="en-US" dirty="0" smtClean="0"/>
              <a:t>idea</a:t>
            </a:r>
          </a:p>
          <a:p>
            <a:pPr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smtClean="0"/>
              <a:t>Clearly </a:t>
            </a:r>
            <a:r>
              <a:rPr lang="en-US" dirty="0"/>
              <a:t>spell out the benefits</a:t>
            </a:r>
          </a:p>
        </p:txBody>
      </p:sp>
      <p:pic>
        <p:nvPicPr>
          <p:cNvPr id="56323" name="Picture 10" descr="j01958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3671888"/>
            <a:ext cx="216376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85FE2639-2E55-4384-A286-694704DA847D}" type="slidenum">
              <a:rPr lang="en-US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title"/>
          </p:nvPr>
        </p:nvSpPr>
        <p:spPr>
          <a:xfrm>
            <a:off x="1931988" y="117475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SELLING YOUR IDEAS TO TOP MANAGEMENT (cont'd)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52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3295650" y="2209800"/>
            <a:ext cx="5407025" cy="3981450"/>
          </a:xfrm>
        </p:spPr>
        <p:txBody>
          <a:bodyPr/>
          <a:lstStyle/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Anticipate objections:</a:t>
            </a:r>
          </a:p>
          <a:p>
            <a:pPr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smtClean="0"/>
              <a:t>Why </a:t>
            </a:r>
            <a:r>
              <a:rPr lang="en-US" dirty="0"/>
              <a:t>might they be reluctant to accept your </a:t>
            </a:r>
            <a:r>
              <a:rPr lang="en-US" dirty="0" smtClean="0"/>
              <a:t>idea?</a:t>
            </a:r>
          </a:p>
          <a:p>
            <a:pPr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–</a:t>
            </a:r>
            <a:r>
              <a:rPr lang="en-US" dirty="0" smtClean="0"/>
              <a:t> Build </a:t>
            </a:r>
            <a:r>
              <a:rPr lang="en-US" dirty="0"/>
              <a:t>response to all possible objections</a:t>
            </a:r>
          </a:p>
        </p:txBody>
      </p:sp>
      <p:pic>
        <p:nvPicPr>
          <p:cNvPr id="57347" name="Picture 8" descr="j019581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17488" y="2457450"/>
            <a:ext cx="27781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D9173B3D-CBD7-49E8-A12D-A95C95B80CDF}" type="slidenum">
              <a:rPr lang="en-US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title"/>
          </p:nvPr>
        </p:nvSpPr>
        <p:spPr>
          <a:xfrm>
            <a:off x="1946275" y="133350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SELLING YOUR IDEAS TO TOP MANAGEMENT (cont'd)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2193925"/>
            <a:ext cx="8088312" cy="2662238"/>
          </a:xfrm>
        </p:spPr>
        <p:txBody>
          <a:bodyPr/>
          <a:lstStyle/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Get </a:t>
            </a:r>
            <a:r>
              <a:rPr lang="en-US" dirty="0"/>
              <a:t>others </a:t>
            </a:r>
            <a:r>
              <a:rPr lang="en-US" dirty="0" smtClean="0"/>
              <a:t>involved:</a:t>
            </a:r>
          </a:p>
          <a:p>
            <a:pPr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smtClean="0"/>
              <a:t>Whenever </a:t>
            </a:r>
            <a:r>
              <a:rPr lang="en-US" dirty="0"/>
              <a:t>possible, work at building support for your idea at your level first. </a:t>
            </a:r>
            <a:endParaRPr lang="en-US" dirty="0" smtClean="0"/>
          </a:p>
          <a:p>
            <a:pPr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smtClean="0"/>
              <a:t>Strength </a:t>
            </a:r>
            <a:r>
              <a:rPr lang="en-US" dirty="0"/>
              <a:t>in numbers.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175828F8-24C3-47B7-9E6A-02EBBD71D1D1}" type="slidenum">
              <a:rPr lang="en-US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title"/>
          </p:nvPr>
        </p:nvSpPr>
        <p:spPr>
          <a:xfrm>
            <a:off x="1916113" y="133350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SELLING YOUR IDEAS TO TOP MANAGEMENT (cont'd)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941513"/>
            <a:ext cx="8153400" cy="3981450"/>
          </a:xfrm>
        </p:spPr>
        <p:txBody>
          <a:bodyPr/>
          <a:lstStyle/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Ensure </a:t>
            </a:r>
            <a:r>
              <a:rPr lang="en-US" dirty="0"/>
              <a:t>your </a:t>
            </a:r>
            <a:r>
              <a:rPr lang="en-US" dirty="0" smtClean="0"/>
              <a:t>credibility:</a:t>
            </a:r>
          </a:p>
          <a:p>
            <a:pPr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smtClean="0"/>
              <a:t>Don't </a:t>
            </a:r>
            <a:r>
              <a:rPr lang="en-US" dirty="0"/>
              <a:t>make false </a:t>
            </a:r>
            <a:r>
              <a:rPr lang="en-US" dirty="0" smtClean="0"/>
              <a:t>claims. </a:t>
            </a:r>
          </a:p>
          <a:p>
            <a:pPr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smtClean="0"/>
              <a:t>Don't exaggerate.</a:t>
            </a:r>
          </a:p>
          <a:p>
            <a:pPr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smtClean="0"/>
              <a:t>Don't </a:t>
            </a:r>
            <a:r>
              <a:rPr lang="en-US" dirty="0"/>
              <a:t>be </a:t>
            </a:r>
            <a:r>
              <a:rPr lang="en-US" dirty="0" smtClean="0"/>
              <a:t>defensive.</a:t>
            </a:r>
          </a:p>
          <a:p>
            <a:pPr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smtClean="0"/>
              <a:t>If </a:t>
            </a:r>
            <a:r>
              <a:rPr lang="en-US" dirty="0"/>
              <a:t>someone raises a question to which you </a:t>
            </a:r>
            <a:r>
              <a:rPr lang="en-US" dirty="0" smtClean="0"/>
              <a:t>don't </a:t>
            </a:r>
            <a:r>
              <a:rPr lang="en-US" dirty="0"/>
              <a:t>have an answer, offer to research the question and provide a follow-up response.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8C12AB6C-A5A8-4D26-95E5-0089987C8026}" type="slidenum">
              <a:rPr lang="en-US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title"/>
          </p:nvPr>
        </p:nvSpPr>
        <p:spPr>
          <a:xfrm>
            <a:off x="1962150" y="117475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SELLING YOUR IDEAS TO TOP MANAGEMENT (cont'd)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580" y="3065463"/>
            <a:ext cx="6858000" cy="11430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/>
              <a:t>Activity CR.1</a:t>
            </a:r>
            <a:br>
              <a:rPr lang="en-US" dirty="0" smtClean="0"/>
            </a:br>
            <a:r>
              <a:rPr lang="en-US" dirty="0" smtClean="0"/>
              <a:t>Self-Assessment and Personal Improvement Strategies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CR-</a:t>
            </a:r>
            <a:fld id="{97C6AC47-3A62-4723-8920-03E85412F5B2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33350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1688" y="1704975"/>
            <a:ext cx="7581900" cy="3981450"/>
          </a:xfrm>
        </p:spPr>
        <p:txBody>
          <a:bodyPr/>
          <a:lstStyle/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/>
              <a:t>Each person has creative/innovative </a:t>
            </a:r>
            <a:r>
              <a:rPr lang="en-US" dirty="0" smtClean="0"/>
              <a:t>potential.</a:t>
            </a:r>
            <a:endParaRPr lang="en-US" dirty="0"/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/>
              <a:t>We can improve our creative ability if we want </a:t>
            </a:r>
            <a:r>
              <a:rPr lang="en-US" dirty="0" smtClean="0"/>
              <a:t>to.</a:t>
            </a:r>
            <a:endParaRPr lang="en-US" dirty="0"/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/>
              <a:t>COs have a responsibility to foster creativity in their </a:t>
            </a:r>
            <a:r>
              <a:rPr lang="en-US" dirty="0" smtClean="0"/>
              <a:t>subordinates.</a:t>
            </a:r>
            <a:endParaRPr lang="en-US" dirty="0"/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/>
              <a:t>COs need to be skilled at selling new ideas to </a:t>
            </a:r>
            <a:r>
              <a:rPr lang="en-US" dirty="0" smtClean="0"/>
              <a:t>management.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1253C952-E780-436C-94F7-F0E1792ECDF7}" type="slidenum">
              <a:rPr lang="en-US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ICEBREAKER </a:t>
            </a:r>
            <a:r>
              <a:rPr lang="en-US" sz="4400" dirty="0" smtClean="0"/>
              <a:t>2</a:t>
            </a:r>
            <a:endParaRPr lang="en-US" sz="4400" dirty="0"/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87413" y="2347913"/>
            <a:ext cx="3432175" cy="2112962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3600" dirty="0" smtClean="0"/>
              <a:t>How </a:t>
            </a:r>
            <a:r>
              <a:rPr lang="en-US" sz="3600" dirty="0"/>
              <a:t>many squares are in this figure?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E3E86B73-7CC9-472D-ACBC-ED3A55A3D2DD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55" name="Group 5"/>
          <p:cNvGraphicFramePr>
            <a:graphicFrameLocks/>
          </p:cNvGraphicFramePr>
          <p:nvPr/>
        </p:nvGraphicFramePr>
        <p:xfrm>
          <a:off x="5000625" y="1800225"/>
          <a:ext cx="3714750" cy="3981452"/>
        </p:xfrm>
        <a:graphic>
          <a:graphicData uri="http://schemas.openxmlformats.org/drawingml/2006/table">
            <a:tbl>
              <a:tblPr/>
              <a:tblGrid>
                <a:gridCol w="928688"/>
                <a:gridCol w="930275"/>
                <a:gridCol w="928687"/>
                <a:gridCol w="927100"/>
              </a:tblGrid>
              <a:tr h="995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95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95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95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4966139" y="1828800"/>
            <a:ext cx="977462" cy="97746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912070" y="1828801"/>
            <a:ext cx="977462" cy="97746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858001" y="1828800"/>
            <a:ext cx="977462" cy="97746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788167" y="1844566"/>
            <a:ext cx="977462" cy="97746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950374" y="2790497"/>
            <a:ext cx="977462" cy="97746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912069" y="2822028"/>
            <a:ext cx="977462" cy="97746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858001" y="2822028"/>
            <a:ext cx="977462" cy="97746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788166" y="2822028"/>
            <a:ext cx="977462" cy="97746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950374" y="3783724"/>
            <a:ext cx="977462" cy="97746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896304" y="3783725"/>
            <a:ext cx="977462" cy="97746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842235" y="3815256"/>
            <a:ext cx="977462" cy="97746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788166" y="3799490"/>
            <a:ext cx="977462" cy="97746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934608" y="4808483"/>
            <a:ext cx="977462" cy="97746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896305" y="4792718"/>
            <a:ext cx="977462" cy="97746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826470" y="4776952"/>
            <a:ext cx="977462" cy="97746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772401" y="4776952"/>
            <a:ext cx="977462" cy="97746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966138" y="1797269"/>
            <a:ext cx="1939159" cy="1970690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852745" y="1792013"/>
            <a:ext cx="1939159" cy="1970690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976648" y="3794234"/>
            <a:ext cx="1939159" cy="1970690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852745" y="3778469"/>
            <a:ext cx="1939159" cy="1970690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929352" y="2801007"/>
            <a:ext cx="1939159" cy="1970690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938345" y="1792013"/>
            <a:ext cx="1939159" cy="1970690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836979" y="2785242"/>
            <a:ext cx="1939159" cy="1970690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875283" y="3794234"/>
            <a:ext cx="1939159" cy="1970690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922579" y="2785242"/>
            <a:ext cx="1939159" cy="1970690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918841" y="1828800"/>
            <a:ext cx="2932387" cy="2979683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859518" y="1792013"/>
            <a:ext cx="2932387" cy="2979683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929353" y="2816774"/>
            <a:ext cx="2932387" cy="2979683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796455" y="2785241"/>
            <a:ext cx="2932387" cy="2979683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918841" y="1828800"/>
            <a:ext cx="3862552" cy="3988676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22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12"/>
          <p:cNvSpPr>
            <a:spLocks noGrp="1" noChangeArrowheads="1"/>
          </p:cNvSpPr>
          <p:nvPr>
            <p:ph type="title"/>
          </p:nvPr>
        </p:nvSpPr>
        <p:spPr>
          <a:xfrm>
            <a:off x="2663825" y="276225"/>
            <a:ext cx="6291263" cy="3681413"/>
          </a:xfrm>
        </p:spPr>
        <p:txBody>
          <a:bodyPr/>
          <a:lstStyle/>
          <a:p>
            <a:r>
              <a:rPr lang="en-US" smtClean="0">
                <a:effectLst/>
              </a:rPr>
              <a:t>WHAT IS CREATIVITY?  </a:t>
            </a:r>
            <a:br>
              <a:rPr lang="en-US" smtClean="0">
                <a:effectLst/>
              </a:rPr>
            </a:br>
            <a:r>
              <a:rPr lang="en-US" smtClean="0">
                <a:effectLst/>
              </a:rPr>
              <a:t>WHAT IS INNOVATION?</a:t>
            </a:r>
            <a:br>
              <a:rPr lang="en-US" smtClean="0">
                <a:effectLst/>
              </a:rPr>
            </a:br>
            <a:r>
              <a:rPr lang="en-US" smtClean="0">
                <a:effectLst/>
              </a:rPr>
              <a:t> WHY ARE THEY IMPORTANT?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D409406F-A881-4F6B-9D2C-A1EF2C73C83C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7363" y="133350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28688" y="2146300"/>
            <a:ext cx="7581900" cy="3008313"/>
          </a:xfrm>
        </p:spPr>
        <p:txBody>
          <a:bodyPr/>
          <a:lstStyle/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Creativity--ability </a:t>
            </a:r>
            <a:r>
              <a:rPr lang="en-US" dirty="0"/>
              <a:t>to produce </a:t>
            </a:r>
            <a:r>
              <a:rPr lang="en-US" dirty="0" smtClean="0"/>
              <a:t>original ideas </a:t>
            </a:r>
            <a:endParaRPr lang="en-US" dirty="0"/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Innovation--ability </a:t>
            </a:r>
            <a:r>
              <a:rPr lang="en-US" dirty="0"/>
              <a:t>to improve a present practice, method, or product</a:t>
            </a:r>
          </a:p>
          <a:p>
            <a:pPr marL="0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F3691194-D788-4B6F-8533-B5ADF8E067B7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1688" y="1946275"/>
            <a:ext cx="7743825" cy="287813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3600" dirty="0" smtClean="0">
                <a:latin typeface="+mn-lt"/>
              </a:rPr>
              <a:t>Do </a:t>
            </a:r>
            <a:r>
              <a:rPr lang="en-US" sz="3600" dirty="0">
                <a:latin typeface="+mn-lt"/>
              </a:rPr>
              <a:t>creativity and innovation belong in the business world?  </a:t>
            </a:r>
          </a:p>
        </p:txBody>
      </p:sp>
      <p:pic>
        <p:nvPicPr>
          <p:cNvPr id="57348" name="Picture 4" descr="MCj04337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3263" y="3506788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CR-</a:t>
            </a:r>
            <a:fld id="{B54512EC-A469-469B-B8F2-2DE0CE9A7D64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1959</TotalTime>
  <Words>1997</Words>
  <Application>Microsoft Office PowerPoint</Application>
  <PresentationFormat>On-screen Show (4:3)</PresentationFormat>
  <Paragraphs>306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Default Design</vt:lpstr>
      <vt:lpstr>LEADERSHIP II FOR FIRE AND EMS: STRATEGIES FOR PERSONAL SUCCESS  CREATIVITY</vt:lpstr>
      <vt:lpstr>OBJECTIVES</vt:lpstr>
      <vt:lpstr>OBJECTIVES (cont'd)</vt:lpstr>
      <vt:lpstr>OVERVIEW</vt:lpstr>
      <vt:lpstr>ICEBREAKER 1</vt:lpstr>
      <vt:lpstr>ICEBREAKER 2</vt:lpstr>
      <vt:lpstr>WHAT IS CREATIVITY?   WHAT IS INNOVATION?  WHY ARE THEY IMPORTANT?</vt:lpstr>
      <vt:lpstr>DEFINITIONS</vt:lpstr>
      <vt:lpstr>Slide 9</vt:lpstr>
      <vt:lpstr> ABSOLUTELY!  </vt:lpstr>
      <vt:lpstr>Slide 11</vt:lpstr>
      <vt:lpstr>Slide 12</vt:lpstr>
      <vt:lpstr>Slide 13</vt:lpstr>
      <vt:lpstr>Slide 14</vt:lpstr>
      <vt:lpstr>Slide 15</vt:lpstr>
      <vt:lpstr>DEBUNKING PREVALENT MYTHS</vt:lpstr>
      <vt:lpstr>DEBUNKING PREVALENT MYTHS (cont'd)</vt:lpstr>
      <vt:lpstr>DEBUNKING PREVALENT MYTHS (cont'd)</vt:lpstr>
      <vt:lpstr>DEBUNKING PREVALENT MYTHS (cont'd)</vt:lpstr>
      <vt:lpstr>DEBUNKING PREVALENT MYTHS (cont'd)</vt:lpstr>
      <vt:lpstr>DEBUNKING PREVALENT MYTHS (cont'd)</vt:lpstr>
      <vt:lpstr>ELEMENTS OF CREATIVITY</vt:lpstr>
      <vt:lpstr>ELEMENTS OF CREATIVITY (cont'd)</vt:lpstr>
      <vt:lpstr>Slide 24</vt:lpstr>
      <vt:lpstr>Slide 25</vt:lpstr>
      <vt:lpstr>ELEMENTS OF CREATIVITY (cont'd)</vt:lpstr>
      <vt:lpstr>ELEMENTS OF CREATIVITY (cont'd)</vt:lpstr>
      <vt:lpstr>Slide 28</vt:lpstr>
      <vt:lpstr>ELEMENTS OF CREATIVITY (cont'd)</vt:lpstr>
      <vt:lpstr>THE CREATIVE PROCESS</vt:lpstr>
      <vt:lpstr>THE CREATIVE PROCESS (cont'd)</vt:lpstr>
      <vt:lpstr>Slide 32</vt:lpstr>
      <vt:lpstr>THE CREATIVE PROCESS (cont'd)</vt:lpstr>
      <vt:lpstr>THE CREATIVE PROCESS (cont'd)</vt:lpstr>
      <vt:lpstr>THE CREATIVE PROCESS (cont'd)</vt:lpstr>
      <vt:lpstr>THE CREATIVE PROCESS (cont'd)</vt:lpstr>
      <vt:lpstr>CREATIVITY BLOCKS</vt:lpstr>
      <vt:lpstr>CREATIVITY BLOCKS (cont'd)</vt:lpstr>
      <vt:lpstr>CREATIVITY BLOCKS (cont'd)</vt:lpstr>
      <vt:lpstr>CREATIVITY BLOCKS (cont'd)</vt:lpstr>
      <vt:lpstr>CREATIVITY BLOCKS (cont'd)</vt:lpstr>
      <vt:lpstr>FOSTERING CREATIVITY IN SUBORDINATES</vt:lpstr>
      <vt:lpstr>Slide 43</vt:lpstr>
      <vt:lpstr>FOSTERING CREATIVITY IN SUBORDINATES (cont'd)</vt:lpstr>
      <vt:lpstr>FOSTERING CREATIVITY IN SUBORDINATES (cont'd)</vt:lpstr>
      <vt:lpstr>FOSTERING CREATIVITY IN SUBORDINATES (cont'd)</vt:lpstr>
      <vt:lpstr>FOSTERING CREATIVITY IN SUBORDINATES (cont'd)</vt:lpstr>
      <vt:lpstr>FOSTERING CREATIVITY IN SUBORDINATES (cont'd)</vt:lpstr>
      <vt:lpstr>SELLING YOUR IDEAS TO TOP MANAGEMENT</vt:lpstr>
      <vt:lpstr>SELLING YOUR IDEAS TO TOP MANAGEMENT (cont'd)</vt:lpstr>
      <vt:lpstr>SELLING YOUR IDEAS TO TOP MANAGEMENT (cont'd)</vt:lpstr>
      <vt:lpstr>SELLING YOUR IDEAS TO TOP MANAGEMENT (cont'd)</vt:lpstr>
      <vt:lpstr>SELLING YOUR IDEAS TO TOP MANAGEMENT (cont'd)</vt:lpstr>
      <vt:lpstr>SELLING YOUR IDEAS TO TOP MANAGEMENT (cont'd)</vt:lpstr>
      <vt:lpstr>SELLING YOUR IDEAS TO TOP MANAGEMENT (cont'd)</vt:lpstr>
      <vt:lpstr>SELLING YOUR IDEAS TO TOP MANAGEMENT (cont'd)</vt:lpstr>
      <vt:lpstr>SELLING YOUR IDEAS TO TOP MANAGEMENT (cont'd)</vt:lpstr>
      <vt:lpstr>Activity CR.1 Self-Assessment and Personal Improvement Strategies </vt:lpstr>
      <vt:lpstr>SUMMARY</vt:lpstr>
    </vt:vector>
  </TitlesOfParts>
  <Company>NETC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</dc:title>
  <dc:creator>Kathleen Marie McRorie</dc:creator>
  <cp:lastModifiedBy>jvanover</cp:lastModifiedBy>
  <cp:revision>113</cp:revision>
  <cp:lastPrinted>1998-08-24T18:40:58Z</cp:lastPrinted>
  <dcterms:created xsi:type="dcterms:W3CDTF">1998-08-24T14:05:34Z</dcterms:created>
  <dcterms:modified xsi:type="dcterms:W3CDTF">2010-06-29T13:42:19Z</dcterms:modified>
</cp:coreProperties>
</file>